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 id="2147483660" r:id="rId2"/>
  </p:sldMasterIdLst>
  <p:notesMasterIdLst>
    <p:notesMasterId r:id="rId74"/>
  </p:notesMasterIdLst>
  <p:sldIdLst>
    <p:sldId id="257" r:id="rId3"/>
    <p:sldId id="258" r:id="rId4"/>
    <p:sldId id="349" r:id="rId5"/>
    <p:sldId id="350" r:id="rId6"/>
    <p:sldId id="351" r:id="rId7"/>
    <p:sldId id="375" r:id="rId8"/>
    <p:sldId id="268" r:id="rId9"/>
    <p:sldId id="376" r:id="rId10"/>
    <p:sldId id="377" r:id="rId11"/>
    <p:sldId id="271" r:id="rId12"/>
    <p:sldId id="352" r:id="rId13"/>
    <p:sldId id="272" r:id="rId14"/>
    <p:sldId id="353" r:id="rId15"/>
    <p:sldId id="273" r:id="rId16"/>
    <p:sldId id="276" r:id="rId17"/>
    <p:sldId id="274" r:id="rId18"/>
    <p:sldId id="277" r:id="rId19"/>
    <p:sldId id="278" r:id="rId20"/>
    <p:sldId id="279" r:id="rId21"/>
    <p:sldId id="280" r:id="rId22"/>
    <p:sldId id="281" r:id="rId23"/>
    <p:sldId id="282" r:id="rId24"/>
    <p:sldId id="283" r:id="rId25"/>
    <p:sldId id="284" r:id="rId26"/>
    <p:sldId id="285" r:id="rId27"/>
    <p:sldId id="378" r:id="rId28"/>
    <p:sldId id="355" r:id="rId29"/>
    <p:sldId id="354" r:id="rId30"/>
    <p:sldId id="286" r:id="rId31"/>
    <p:sldId id="287" r:id="rId32"/>
    <p:sldId id="371" r:id="rId33"/>
    <p:sldId id="374" r:id="rId34"/>
    <p:sldId id="357" r:id="rId35"/>
    <p:sldId id="356" r:id="rId36"/>
    <p:sldId id="288" r:id="rId37"/>
    <p:sldId id="289" r:id="rId38"/>
    <p:sldId id="290" r:id="rId39"/>
    <p:sldId id="291" r:id="rId40"/>
    <p:sldId id="292" r:id="rId41"/>
    <p:sldId id="293" r:id="rId42"/>
    <p:sldId id="294" r:id="rId43"/>
    <p:sldId id="295" r:id="rId44"/>
    <p:sldId id="358" r:id="rId45"/>
    <p:sldId id="296" r:id="rId46"/>
    <p:sldId id="359" r:id="rId47"/>
    <p:sldId id="326" r:id="rId48"/>
    <p:sldId id="322" r:id="rId49"/>
    <p:sldId id="323" r:id="rId50"/>
    <p:sldId id="324" r:id="rId51"/>
    <p:sldId id="360" r:id="rId52"/>
    <p:sldId id="369" r:id="rId53"/>
    <p:sldId id="368" r:id="rId54"/>
    <p:sldId id="367" r:id="rId55"/>
    <p:sldId id="366" r:id="rId56"/>
    <p:sldId id="365" r:id="rId57"/>
    <p:sldId id="370" r:id="rId58"/>
    <p:sldId id="325" r:id="rId59"/>
    <p:sldId id="361" r:id="rId60"/>
    <p:sldId id="379" r:id="rId61"/>
    <p:sldId id="334" r:id="rId62"/>
    <p:sldId id="362" r:id="rId63"/>
    <p:sldId id="335" r:id="rId64"/>
    <p:sldId id="363" r:id="rId65"/>
    <p:sldId id="336" r:id="rId66"/>
    <p:sldId id="337" r:id="rId67"/>
    <p:sldId id="338" r:id="rId68"/>
    <p:sldId id="339" r:id="rId69"/>
    <p:sldId id="340" r:id="rId70"/>
    <p:sldId id="364" r:id="rId71"/>
    <p:sldId id="267" r:id="rId72"/>
    <p:sldId id="437" r:id="rId73"/>
  </p:sldIdLst>
  <p:sldSz cx="9144000" cy="6858000" type="screen4x3"/>
  <p:notesSz cx="6858000" cy="9144000"/>
  <p:defaultTextStyle>
    <a:defPPr>
      <a:defRPr lang="th-TH"/>
    </a:defPPr>
    <a:lvl1pPr algn="l" rtl="0" fontAlgn="base">
      <a:spcBef>
        <a:spcPct val="0"/>
      </a:spcBef>
      <a:spcAft>
        <a:spcPct val="0"/>
      </a:spcAft>
      <a:defRPr sz="2800" kern="1200">
        <a:solidFill>
          <a:schemeClr val="tx1"/>
        </a:solidFill>
        <a:latin typeface="Arial" panose="020B0604020202020204" pitchFamily="34" charset="0"/>
        <a:ea typeface="+mn-ea"/>
        <a:cs typeface="Angsana New" panose="02020603050405020304" pitchFamily="18" charset="-34"/>
      </a:defRPr>
    </a:lvl1pPr>
    <a:lvl2pPr marL="457200" algn="l" rtl="0" fontAlgn="base">
      <a:spcBef>
        <a:spcPct val="0"/>
      </a:spcBef>
      <a:spcAft>
        <a:spcPct val="0"/>
      </a:spcAft>
      <a:defRPr sz="2800" kern="1200">
        <a:solidFill>
          <a:schemeClr val="tx1"/>
        </a:solidFill>
        <a:latin typeface="Arial" panose="020B0604020202020204" pitchFamily="34" charset="0"/>
        <a:ea typeface="+mn-ea"/>
        <a:cs typeface="Angsana New" panose="02020603050405020304" pitchFamily="18" charset="-34"/>
      </a:defRPr>
    </a:lvl2pPr>
    <a:lvl3pPr marL="914400" algn="l" rtl="0" fontAlgn="base">
      <a:spcBef>
        <a:spcPct val="0"/>
      </a:spcBef>
      <a:spcAft>
        <a:spcPct val="0"/>
      </a:spcAft>
      <a:defRPr sz="2800" kern="1200">
        <a:solidFill>
          <a:schemeClr val="tx1"/>
        </a:solidFill>
        <a:latin typeface="Arial" panose="020B0604020202020204" pitchFamily="34" charset="0"/>
        <a:ea typeface="+mn-ea"/>
        <a:cs typeface="Angsana New" panose="02020603050405020304" pitchFamily="18" charset="-34"/>
      </a:defRPr>
    </a:lvl3pPr>
    <a:lvl4pPr marL="1371600" algn="l" rtl="0" fontAlgn="base">
      <a:spcBef>
        <a:spcPct val="0"/>
      </a:spcBef>
      <a:spcAft>
        <a:spcPct val="0"/>
      </a:spcAft>
      <a:defRPr sz="2800" kern="1200">
        <a:solidFill>
          <a:schemeClr val="tx1"/>
        </a:solidFill>
        <a:latin typeface="Arial" panose="020B0604020202020204" pitchFamily="34" charset="0"/>
        <a:ea typeface="+mn-ea"/>
        <a:cs typeface="Angsana New" panose="02020603050405020304" pitchFamily="18" charset="-34"/>
      </a:defRPr>
    </a:lvl4pPr>
    <a:lvl5pPr marL="1828800" algn="l" rtl="0" fontAlgn="base">
      <a:spcBef>
        <a:spcPct val="0"/>
      </a:spcBef>
      <a:spcAft>
        <a:spcPct val="0"/>
      </a:spcAft>
      <a:defRPr sz="2800" kern="1200">
        <a:solidFill>
          <a:schemeClr val="tx1"/>
        </a:solidFill>
        <a:latin typeface="Arial" panose="020B0604020202020204" pitchFamily="34" charset="0"/>
        <a:ea typeface="+mn-ea"/>
        <a:cs typeface="Angsana New" panose="02020603050405020304" pitchFamily="18" charset="-34"/>
      </a:defRPr>
    </a:lvl5pPr>
    <a:lvl6pPr marL="2286000" algn="l" defTabSz="914400" rtl="0" eaLnBrk="1" latinLnBrk="0" hangingPunct="1">
      <a:defRPr sz="2800" kern="1200">
        <a:solidFill>
          <a:schemeClr val="tx1"/>
        </a:solidFill>
        <a:latin typeface="Arial" panose="020B0604020202020204" pitchFamily="34" charset="0"/>
        <a:ea typeface="+mn-ea"/>
        <a:cs typeface="Angsana New" panose="02020603050405020304" pitchFamily="18" charset="-34"/>
      </a:defRPr>
    </a:lvl6pPr>
    <a:lvl7pPr marL="2743200" algn="l" defTabSz="914400" rtl="0" eaLnBrk="1" latinLnBrk="0" hangingPunct="1">
      <a:defRPr sz="2800" kern="1200">
        <a:solidFill>
          <a:schemeClr val="tx1"/>
        </a:solidFill>
        <a:latin typeface="Arial" panose="020B0604020202020204" pitchFamily="34" charset="0"/>
        <a:ea typeface="+mn-ea"/>
        <a:cs typeface="Angsana New" panose="02020603050405020304" pitchFamily="18" charset="-34"/>
      </a:defRPr>
    </a:lvl7pPr>
    <a:lvl8pPr marL="3200400" algn="l" defTabSz="914400" rtl="0" eaLnBrk="1" latinLnBrk="0" hangingPunct="1">
      <a:defRPr sz="2800" kern="1200">
        <a:solidFill>
          <a:schemeClr val="tx1"/>
        </a:solidFill>
        <a:latin typeface="Arial" panose="020B0604020202020204" pitchFamily="34" charset="0"/>
        <a:ea typeface="+mn-ea"/>
        <a:cs typeface="Angsana New" panose="02020603050405020304" pitchFamily="18" charset="-34"/>
      </a:defRPr>
    </a:lvl8pPr>
    <a:lvl9pPr marL="3657600" algn="l" defTabSz="914400" rtl="0" eaLnBrk="1" latinLnBrk="0" hangingPunct="1">
      <a:defRPr sz="2800" kern="1200">
        <a:solidFill>
          <a:schemeClr val="tx1"/>
        </a:solidFill>
        <a:latin typeface="Arial" panose="020B0604020202020204" pitchFamily="34" charset="0"/>
        <a:ea typeface="+mn-ea"/>
        <a:cs typeface="Angsana New" panose="02020603050405020304" pitchFamily="18" charset="-34"/>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9" autoAdjust="0"/>
    <p:restoredTop sz="94687"/>
  </p:normalViewPr>
  <p:slideViewPr>
    <p:cSldViewPr>
      <p:cViewPr>
        <p:scale>
          <a:sx n="91" d="100"/>
          <a:sy n="91" d="100"/>
        </p:scale>
        <p:origin x="2784" y="728"/>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1DFB46-4425-8643-871A-A14E759FBDB3}" type="datetimeFigureOut">
              <a:rPr lang="en-US" smtClean="0"/>
              <a:t>2/18/23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6BB0C7-64CC-344E-8C86-E3A317F80B58}" type="slidenum">
              <a:rPr lang="en-US" smtClean="0"/>
              <a:t>‹#›</a:t>
            </a:fld>
            <a:endParaRPr lang="en-US"/>
          </a:p>
        </p:txBody>
      </p:sp>
    </p:spTree>
    <p:extLst>
      <p:ext uri="{BB962C8B-B14F-4D97-AF65-F5344CB8AC3E}">
        <p14:creationId xmlns:p14="http://schemas.microsoft.com/office/powerpoint/2010/main" val="646976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WV (Worldviews)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AE8B3ABA-4949-E542-A086-168AC0DED22F}"/>
              </a:ext>
            </a:extLst>
          </p:cNvPr>
          <p:cNvSpPr>
            <a:spLocks noGrp="1" noChangeArrowheads="1"/>
          </p:cNvSpPr>
          <p:nvPr>
            <p:ph type="dt" sz="half" idx="10"/>
          </p:nvPr>
        </p:nvSpPr>
        <p:spPr>
          <a:ln/>
        </p:spPr>
        <p:txBody>
          <a:bodyPr/>
          <a:lstStyle>
            <a:lvl1pPr>
              <a:defRPr/>
            </a:lvl1pPr>
          </a:lstStyle>
          <a:p>
            <a:pPr>
              <a:defRPr/>
            </a:pPr>
            <a:endParaRPr lang="th-TH"/>
          </a:p>
        </p:txBody>
      </p:sp>
      <p:sp>
        <p:nvSpPr>
          <p:cNvPr id="5" name="Rectangle 5">
            <a:extLst>
              <a:ext uri="{FF2B5EF4-FFF2-40B4-BE49-F238E27FC236}">
                <a16:creationId xmlns:a16="http://schemas.microsoft.com/office/drawing/2014/main" id="{ED5BE402-5810-F446-AD12-48B72E5A8E86}"/>
              </a:ext>
            </a:extLst>
          </p:cNvPr>
          <p:cNvSpPr>
            <a:spLocks noGrp="1" noChangeArrowheads="1"/>
          </p:cNvSpPr>
          <p:nvPr>
            <p:ph type="ftr" sz="quarter" idx="11"/>
          </p:nvPr>
        </p:nvSpPr>
        <p:spPr>
          <a:ln/>
        </p:spPr>
        <p:txBody>
          <a:bodyPr/>
          <a:lstStyle>
            <a:lvl1pPr>
              <a:defRPr/>
            </a:lvl1pPr>
          </a:lstStyle>
          <a:p>
            <a:pPr>
              <a:defRPr/>
            </a:pPr>
            <a:endParaRPr lang="th-TH"/>
          </a:p>
        </p:txBody>
      </p:sp>
      <p:sp>
        <p:nvSpPr>
          <p:cNvPr id="6" name="Rectangle 6">
            <a:extLst>
              <a:ext uri="{FF2B5EF4-FFF2-40B4-BE49-F238E27FC236}">
                <a16:creationId xmlns:a16="http://schemas.microsoft.com/office/drawing/2014/main" id="{09F226E4-46F0-014D-8988-826E294F17E7}"/>
              </a:ext>
            </a:extLst>
          </p:cNvPr>
          <p:cNvSpPr>
            <a:spLocks noGrp="1" noChangeArrowheads="1"/>
          </p:cNvSpPr>
          <p:nvPr>
            <p:ph type="sldNum" sz="quarter" idx="12"/>
          </p:nvPr>
        </p:nvSpPr>
        <p:spPr>
          <a:ln/>
        </p:spPr>
        <p:txBody>
          <a:bodyPr/>
          <a:lstStyle>
            <a:lvl1pPr>
              <a:defRPr/>
            </a:lvl1pPr>
          </a:lstStyle>
          <a:p>
            <a:fld id="{D2A273B8-CEF6-BF46-82BA-43D787E66388}" type="slidenum">
              <a:rPr lang="en-US" altLang="en-US"/>
              <a:pPr/>
              <a:t>‹#›</a:t>
            </a:fld>
            <a:endParaRPr lang="th-TH" altLang="en-US"/>
          </a:p>
        </p:txBody>
      </p:sp>
    </p:spTree>
    <p:extLst>
      <p:ext uri="{BB962C8B-B14F-4D97-AF65-F5344CB8AC3E}">
        <p14:creationId xmlns:p14="http://schemas.microsoft.com/office/powerpoint/2010/main" val="3209043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7C466DF-F981-6A46-8DF1-55E60EFCA60E}"/>
              </a:ext>
            </a:extLst>
          </p:cNvPr>
          <p:cNvSpPr>
            <a:spLocks noGrp="1" noChangeArrowheads="1"/>
          </p:cNvSpPr>
          <p:nvPr>
            <p:ph type="dt" sz="half" idx="10"/>
          </p:nvPr>
        </p:nvSpPr>
        <p:spPr>
          <a:ln/>
        </p:spPr>
        <p:txBody>
          <a:bodyPr/>
          <a:lstStyle>
            <a:lvl1pPr>
              <a:defRPr/>
            </a:lvl1pPr>
          </a:lstStyle>
          <a:p>
            <a:pPr>
              <a:defRPr/>
            </a:pPr>
            <a:endParaRPr lang="th-TH"/>
          </a:p>
        </p:txBody>
      </p:sp>
      <p:sp>
        <p:nvSpPr>
          <p:cNvPr id="5" name="Rectangle 5">
            <a:extLst>
              <a:ext uri="{FF2B5EF4-FFF2-40B4-BE49-F238E27FC236}">
                <a16:creationId xmlns:a16="http://schemas.microsoft.com/office/drawing/2014/main" id="{EE454193-5A06-E94A-BFC2-6880CD5B127D}"/>
              </a:ext>
            </a:extLst>
          </p:cNvPr>
          <p:cNvSpPr>
            <a:spLocks noGrp="1" noChangeArrowheads="1"/>
          </p:cNvSpPr>
          <p:nvPr>
            <p:ph type="ftr" sz="quarter" idx="11"/>
          </p:nvPr>
        </p:nvSpPr>
        <p:spPr>
          <a:ln/>
        </p:spPr>
        <p:txBody>
          <a:bodyPr/>
          <a:lstStyle>
            <a:lvl1pPr>
              <a:defRPr/>
            </a:lvl1pPr>
          </a:lstStyle>
          <a:p>
            <a:pPr>
              <a:defRPr/>
            </a:pPr>
            <a:endParaRPr lang="th-TH"/>
          </a:p>
        </p:txBody>
      </p:sp>
      <p:sp>
        <p:nvSpPr>
          <p:cNvPr id="6" name="Rectangle 6">
            <a:extLst>
              <a:ext uri="{FF2B5EF4-FFF2-40B4-BE49-F238E27FC236}">
                <a16:creationId xmlns:a16="http://schemas.microsoft.com/office/drawing/2014/main" id="{22B897B6-1677-CA44-8815-B2DD79907B9A}"/>
              </a:ext>
            </a:extLst>
          </p:cNvPr>
          <p:cNvSpPr>
            <a:spLocks noGrp="1" noChangeArrowheads="1"/>
          </p:cNvSpPr>
          <p:nvPr>
            <p:ph type="sldNum" sz="quarter" idx="12"/>
          </p:nvPr>
        </p:nvSpPr>
        <p:spPr>
          <a:ln/>
        </p:spPr>
        <p:txBody>
          <a:bodyPr/>
          <a:lstStyle>
            <a:lvl1pPr>
              <a:defRPr/>
            </a:lvl1pPr>
          </a:lstStyle>
          <a:p>
            <a:fld id="{4F529F06-C039-BE42-A359-506FF1C46F28}" type="slidenum">
              <a:rPr lang="en-US" altLang="en-US"/>
              <a:pPr/>
              <a:t>‹#›</a:t>
            </a:fld>
            <a:endParaRPr lang="th-TH" altLang="en-US"/>
          </a:p>
        </p:txBody>
      </p:sp>
    </p:spTree>
    <p:extLst>
      <p:ext uri="{BB962C8B-B14F-4D97-AF65-F5344CB8AC3E}">
        <p14:creationId xmlns:p14="http://schemas.microsoft.com/office/powerpoint/2010/main" val="1590816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0D1B759-210C-2347-B366-EF32A5E78701}"/>
              </a:ext>
            </a:extLst>
          </p:cNvPr>
          <p:cNvSpPr>
            <a:spLocks noGrp="1" noChangeArrowheads="1"/>
          </p:cNvSpPr>
          <p:nvPr>
            <p:ph type="dt" sz="half" idx="10"/>
          </p:nvPr>
        </p:nvSpPr>
        <p:spPr>
          <a:ln/>
        </p:spPr>
        <p:txBody>
          <a:bodyPr/>
          <a:lstStyle>
            <a:lvl1pPr>
              <a:defRPr/>
            </a:lvl1pPr>
          </a:lstStyle>
          <a:p>
            <a:pPr>
              <a:defRPr/>
            </a:pPr>
            <a:endParaRPr lang="th-TH"/>
          </a:p>
        </p:txBody>
      </p:sp>
      <p:sp>
        <p:nvSpPr>
          <p:cNvPr id="5" name="Rectangle 5">
            <a:extLst>
              <a:ext uri="{FF2B5EF4-FFF2-40B4-BE49-F238E27FC236}">
                <a16:creationId xmlns:a16="http://schemas.microsoft.com/office/drawing/2014/main" id="{7209AA4F-04B2-D643-AF30-3AD65BF0AA6C}"/>
              </a:ext>
            </a:extLst>
          </p:cNvPr>
          <p:cNvSpPr>
            <a:spLocks noGrp="1" noChangeArrowheads="1"/>
          </p:cNvSpPr>
          <p:nvPr>
            <p:ph type="ftr" sz="quarter" idx="11"/>
          </p:nvPr>
        </p:nvSpPr>
        <p:spPr>
          <a:ln/>
        </p:spPr>
        <p:txBody>
          <a:bodyPr/>
          <a:lstStyle>
            <a:lvl1pPr>
              <a:defRPr/>
            </a:lvl1pPr>
          </a:lstStyle>
          <a:p>
            <a:pPr>
              <a:defRPr/>
            </a:pPr>
            <a:endParaRPr lang="th-TH"/>
          </a:p>
        </p:txBody>
      </p:sp>
      <p:sp>
        <p:nvSpPr>
          <p:cNvPr id="6" name="Rectangle 6">
            <a:extLst>
              <a:ext uri="{FF2B5EF4-FFF2-40B4-BE49-F238E27FC236}">
                <a16:creationId xmlns:a16="http://schemas.microsoft.com/office/drawing/2014/main" id="{6F59AC07-FE8C-5245-B75A-79A890423B94}"/>
              </a:ext>
            </a:extLst>
          </p:cNvPr>
          <p:cNvSpPr>
            <a:spLocks noGrp="1" noChangeArrowheads="1"/>
          </p:cNvSpPr>
          <p:nvPr>
            <p:ph type="sldNum" sz="quarter" idx="12"/>
          </p:nvPr>
        </p:nvSpPr>
        <p:spPr>
          <a:ln/>
        </p:spPr>
        <p:txBody>
          <a:bodyPr/>
          <a:lstStyle>
            <a:lvl1pPr>
              <a:defRPr/>
            </a:lvl1pPr>
          </a:lstStyle>
          <a:p>
            <a:fld id="{5B089FF4-8223-7841-89D7-4A3E379D8A80}" type="slidenum">
              <a:rPr lang="en-US" altLang="en-US"/>
              <a:pPr/>
              <a:t>‹#›</a:t>
            </a:fld>
            <a:endParaRPr lang="th-TH" altLang="en-US"/>
          </a:p>
        </p:txBody>
      </p:sp>
    </p:spTree>
    <p:extLst>
      <p:ext uri="{BB962C8B-B14F-4D97-AF65-F5344CB8AC3E}">
        <p14:creationId xmlns:p14="http://schemas.microsoft.com/office/powerpoint/2010/main" val="1568951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03398885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68520535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96471397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57291727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49100923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22364256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80267837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84951943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A9CBB46-4638-2641-BD46-386E6F4B3174}"/>
              </a:ext>
            </a:extLst>
          </p:cNvPr>
          <p:cNvSpPr>
            <a:spLocks noGrp="1" noChangeArrowheads="1"/>
          </p:cNvSpPr>
          <p:nvPr>
            <p:ph type="dt" sz="half" idx="10"/>
          </p:nvPr>
        </p:nvSpPr>
        <p:spPr>
          <a:ln/>
        </p:spPr>
        <p:txBody>
          <a:bodyPr/>
          <a:lstStyle>
            <a:lvl1pPr>
              <a:defRPr/>
            </a:lvl1pPr>
          </a:lstStyle>
          <a:p>
            <a:pPr>
              <a:defRPr/>
            </a:pPr>
            <a:endParaRPr lang="th-TH"/>
          </a:p>
        </p:txBody>
      </p:sp>
      <p:sp>
        <p:nvSpPr>
          <p:cNvPr id="5" name="Rectangle 5">
            <a:extLst>
              <a:ext uri="{FF2B5EF4-FFF2-40B4-BE49-F238E27FC236}">
                <a16:creationId xmlns:a16="http://schemas.microsoft.com/office/drawing/2014/main" id="{0E2275E2-D8BB-094F-BFE3-088896D68C8D}"/>
              </a:ext>
            </a:extLst>
          </p:cNvPr>
          <p:cNvSpPr>
            <a:spLocks noGrp="1" noChangeArrowheads="1"/>
          </p:cNvSpPr>
          <p:nvPr>
            <p:ph type="ftr" sz="quarter" idx="11"/>
          </p:nvPr>
        </p:nvSpPr>
        <p:spPr>
          <a:ln/>
        </p:spPr>
        <p:txBody>
          <a:bodyPr/>
          <a:lstStyle>
            <a:lvl1pPr>
              <a:defRPr/>
            </a:lvl1pPr>
          </a:lstStyle>
          <a:p>
            <a:pPr>
              <a:defRPr/>
            </a:pPr>
            <a:endParaRPr lang="th-TH"/>
          </a:p>
        </p:txBody>
      </p:sp>
      <p:sp>
        <p:nvSpPr>
          <p:cNvPr id="6" name="Rectangle 6">
            <a:extLst>
              <a:ext uri="{FF2B5EF4-FFF2-40B4-BE49-F238E27FC236}">
                <a16:creationId xmlns:a16="http://schemas.microsoft.com/office/drawing/2014/main" id="{D03F2305-D94C-AA43-B20B-8F6CFA6F1D94}"/>
              </a:ext>
            </a:extLst>
          </p:cNvPr>
          <p:cNvSpPr>
            <a:spLocks noGrp="1" noChangeArrowheads="1"/>
          </p:cNvSpPr>
          <p:nvPr>
            <p:ph type="sldNum" sz="quarter" idx="12"/>
          </p:nvPr>
        </p:nvSpPr>
        <p:spPr>
          <a:ln/>
        </p:spPr>
        <p:txBody>
          <a:bodyPr/>
          <a:lstStyle>
            <a:lvl1pPr>
              <a:defRPr/>
            </a:lvl1pPr>
          </a:lstStyle>
          <a:p>
            <a:fld id="{947C3A22-FE61-7F46-9246-39CDCF35C3B1}" type="slidenum">
              <a:rPr lang="en-US" altLang="en-US"/>
              <a:pPr/>
              <a:t>‹#›</a:t>
            </a:fld>
            <a:endParaRPr lang="th-TH" altLang="en-US"/>
          </a:p>
        </p:txBody>
      </p:sp>
    </p:spTree>
    <p:extLst>
      <p:ext uri="{BB962C8B-B14F-4D97-AF65-F5344CB8AC3E}">
        <p14:creationId xmlns:p14="http://schemas.microsoft.com/office/powerpoint/2010/main" val="15620540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74372155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17329096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81253585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5BC7830-3364-234A-94D3-D6E34949EB15}"/>
              </a:ext>
            </a:extLst>
          </p:cNvPr>
          <p:cNvSpPr>
            <a:spLocks noGrp="1" noChangeArrowheads="1"/>
          </p:cNvSpPr>
          <p:nvPr>
            <p:ph type="dt" sz="half" idx="10"/>
          </p:nvPr>
        </p:nvSpPr>
        <p:spPr>
          <a:ln/>
        </p:spPr>
        <p:txBody>
          <a:bodyPr/>
          <a:lstStyle>
            <a:lvl1pPr>
              <a:defRPr/>
            </a:lvl1pPr>
          </a:lstStyle>
          <a:p>
            <a:pPr>
              <a:defRPr/>
            </a:pPr>
            <a:endParaRPr lang="th-TH"/>
          </a:p>
        </p:txBody>
      </p:sp>
      <p:sp>
        <p:nvSpPr>
          <p:cNvPr id="5" name="Rectangle 5">
            <a:extLst>
              <a:ext uri="{FF2B5EF4-FFF2-40B4-BE49-F238E27FC236}">
                <a16:creationId xmlns:a16="http://schemas.microsoft.com/office/drawing/2014/main" id="{3761A9DD-52C0-A54D-9DE0-C4C85BD34E0D}"/>
              </a:ext>
            </a:extLst>
          </p:cNvPr>
          <p:cNvSpPr>
            <a:spLocks noGrp="1" noChangeArrowheads="1"/>
          </p:cNvSpPr>
          <p:nvPr>
            <p:ph type="ftr" sz="quarter" idx="11"/>
          </p:nvPr>
        </p:nvSpPr>
        <p:spPr>
          <a:ln/>
        </p:spPr>
        <p:txBody>
          <a:bodyPr/>
          <a:lstStyle>
            <a:lvl1pPr>
              <a:defRPr/>
            </a:lvl1pPr>
          </a:lstStyle>
          <a:p>
            <a:pPr>
              <a:defRPr/>
            </a:pPr>
            <a:endParaRPr lang="th-TH"/>
          </a:p>
        </p:txBody>
      </p:sp>
      <p:sp>
        <p:nvSpPr>
          <p:cNvPr id="6" name="Rectangle 6">
            <a:extLst>
              <a:ext uri="{FF2B5EF4-FFF2-40B4-BE49-F238E27FC236}">
                <a16:creationId xmlns:a16="http://schemas.microsoft.com/office/drawing/2014/main" id="{1C997A9D-465B-7D4A-80DA-9F0294ED030A}"/>
              </a:ext>
            </a:extLst>
          </p:cNvPr>
          <p:cNvSpPr>
            <a:spLocks noGrp="1" noChangeArrowheads="1"/>
          </p:cNvSpPr>
          <p:nvPr>
            <p:ph type="sldNum" sz="quarter" idx="12"/>
          </p:nvPr>
        </p:nvSpPr>
        <p:spPr>
          <a:ln/>
        </p:spPr>
        <p:txBody>
          <a:bodyPr/>
          <a:lstStyle>
            <a:lvl1pPr>
              <a:defRPr/>
            </a:lvl1pPr>
          </a:lstStyle>
          <a:p>
            <a:fld id="{F50864FB-6FD4-864B-A1A6-71B2DA3C25F5}" type="slidenum">
              <a:rPr lang="en-US" altLang="en-US"/>
              <a:pPr/>
              <a:t>‹#›</a:t>
            </a:fld>
            <a:endParaRPr lang="th-TH" altLang="en-US"/>
          </a:p>
        </p:txBody>
      </p:sp>
    </p:spTree>
    <p:extLst>
      <p:ext uri="{BB962C8B-B14F-4D97-AF65-F5344CB8AC3E}">
        <p14:creationId xmlns:p14="http://schemas.microsoft.com/office/powerpoint/2010/main" val="804336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1DDD677-789E-8C44-936F-9DF3DD922F16}"/>
              </a:ext>
            </a:extLst>
          </p:cNvPr>
          <p:cNvSpPr>
            <a:spLocks noGrp="1" noChangeArrowheads="1"/>
          </p:cNvSpPr>
          <p:nvPr>
            <p:ph type="dt" sz="half" idx="10"/>
          </p:nvPr>
        </p:nvSpPr>
        <p:spPr>
          <a:ln/>
        </p:spPr>
        <p:txBody>
          <a:bodyPr/>
          <a:lstStyle>
            <a:lvl1pPr>
              <a:defRPr/>
            </a:lvl1pPr>
          </a:lstStyle>
          <a:p>
            <a:pPr>
              <a:defRPr/>
            </a:pPr>
            <a:endParaRPr lang="th-TH"/>
          </a:p>
        </p:txBody>
      </p:sp>
      <p:sp>
        <p:nvSpPr>
          <p:cNvPr id="6" name="Rectangle 5">
            <a:extLst>
              <a:ext uri="{FF2B5EF4-FFF2-40B4-BE49-F238E27FC236}">
                <a16:creationId xmlns:a16="http://schemas.microsoft.com/office/drawing/2014/main" id="{CCDE5BB0-FF4E-7F4D-A4F6-1954E0051B5A}"/>
              </a:ext>
            </a:extLst>
          </p:cNvPr>
          <p:cNvSpPr>
            <a:spLocks noGrp="1" noChangeArrowheads="1"/>
          </p:cNvSpPr>
          <p:nvPr>
            <p:ph type="ftr" sz="quarter" idx="11"/>
          </p:nvPr>
        </p:nvSpPr>
        <p:spPr>
          <a:ln/>
        </p:spPr>
        <p:txBody>
          <a:bodyPr/>
          <a:lstStyle>
            <a:lvl1pPr>
              <a:defRPr/>
            </a:lvl1pPr>
          </a:lstStyle>
          <a:p>
            <a:pPr>
              <a:defRPr/>
            </a:pPr>
            <a:endParaRPr lang="th-TH"/>
          </a:p>
        </p:txBody>
      </p:sp>
      <p:sp>
        <p:nvSpPr>
          <p:cNvPr id="7" name="Rectangle 6">
            <a:extLst>
              <a:ext uri="{FF2B5EF4-FFF2-40B4-BE49-F238E27FC236}">
                <a16:creationId xmlns:a16="http://schemas.microsoft.com/office/drawing/2014/main" id="{43970BD7-1532-F447-9BAB-36FCA6BE149B}"/>
              </a:ext>
            </a:extLst>
          </p:cNvPr>
          <p:cNvSpPr>
            <a:spLocks noGrp="1" noChangeArrowheads="1"/>
          </p:cNvSpPr>
          <p:nvPr>
            <p:ph type="sldNum" sz="quarter" idx="12"/>
          </p:nvPr>
        </p:nvSpPr>
        <p:spPr>
          <a:ln/>
        </p:spPr>
        <p:txBody>
          <a:bodyPr/>
          <a:lstStyle>
            <a:lvl1pPr>
              <a:defRPr/>
            </a:lvl1pPr>
          </a:lstStyle>
          <a:p>
            <a:fld id="{A87D3D5C-617F-4441-82DD-F870EAAF1ADB}" type="slidenum">
              <a:rPr lang="en-US" altLang="en-US"/>
              <a:pPr/>
              <a:t>‹#›</a:t>
            </a:fld>
            <a:endParaRPr lang="th-TH" altLang="en-US"/>
          </a:p>
        </p:txBody>
      </p:sp>
    </p:spTree>
    <p:extLst>
      <p:ext uri="{BB962C8B-B14F-4D97-AF65-F5344CB8AC3E}">
        <p14:creationId xmlns:p14="http://schemas.microsoft.com/office/powerpoint/2010/main" val="1305711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3AF1752-B705-2B47-BBEB-F818E17A8933}"/>
              </a:ext>
            </a:extLst>
          </p:cNvPr>
          <p:cNvSpPr>
            <a:spLocks noGrp="1" noChangeArrowheads="1"/>
          </p:cNvSpPr>
          <p:nvPr>
            <p:ph type="dt" sz="half" idx="10"/>
          </p:nvPr>
        </p:nvSpPr>
        <p:spPr>
          <a:ln/>
        </p:spPr>
        <p:txBody>
          <a:bodyPr/>
          <a:lstStyle>
            <a:lvl1pPr>
              <a:defRPr/>
            </a:lvl1pPr>
          </a:lstStyle>
          <a:p>
            <a:pPr>
              <a:defRPr/>
            </a:pPr>
            <a:endParaRPr lang="th-TH"/>
          </a:p>
        </p:txBody>
      </p:sp>
      <p:sp>
        <p:nvSpPr>
          <p:cNvPr id="8" name="Rectangle 5">
            <a:extLst>
              <a:ext uri="{FF2B5EF4-FFF2-40B4-BE49-F238E27FC236}">
                <a16:creationId xmlns:a16="http://schemas.microsoft.com/office/drawing/2014/main" id="{CE07CBA2-D1CD-AE4A-ACFD-C12B338CE34D}"/>
              </a:ext>
            </a:extLst>
          </p:cNvPr>
          <p:cNvSpPr>
            <a:spLocks noGrp="1" noChangeArrowheads="1"/>
          </p:cNvSpPr>
          <p:nvPr>
            <p:ph type="ftr" sz="quarter" idx="11"/>
          </p:nvPr>
        </p:nvSpPr>
        <p:spPr>
          <a:ln/>
        </p:spPr>
        <p:txBody>
          <a:bodyPr/>
          <a:lstStyle>
            <a:lvl1pPr>
              <a:defRPr/>
            </a:lvl1pPr>
          </a:lstStyle>
          <a:p>
            <a:pPr>
              <a:defRPr/>
            </a:pPr>
            <a:endParaRPr lang="th-TH"/>
          </a:p>
        </p:txBody>
      </p:sp>
      <p:sp>
        <p:nvSpPr>
          <p:cNvPr id="9" name="Rectangle 6">
            <a:extLst>
              <a:ext uri="{FF2B5EF4-FFF2-40B4-BE49-F238E27FC236}">
                <a16:creationId xmlns:a16="http://schemas.microsoft.com/office/drawing/2014/main" id="{43748B52-030E-9D42-B45F-C228DDCD34FF}"/>
              </a:ext>
            </a:extLst>
          </p:cNvPr>
          <p:cNvSpPr>
            <a:spLocks noGrp="1" noChangeArrowheads="1"/>
          </p:cNvSpPr>
          <p:nvPr>
            <p:ph type="sldNum" sz="quarter" idx="12"/>
          </p:nvPr>
        </p:nvSpPr>
        <p:spPr>
          <a:ln/>
        </p:spPr>
        <p:txBody>
          <a:bodyPr/>
          <a:lstStyle>
            <a:lvl1pPr>
              <a:defRPr/>
            </a:lvl1pPr>
          </a:lstStyle>
          <a:p>
            <a:fld id="{5FD9FA52-47E2-D647-B4FB-B59E1F0E0CBC}" type="slidenum">
              <a:rPr lang="en-US" altLang="en-US"/>
              <a:pPr/>
              <a:t>‹#›</a:t>
            </a:fld>
            <a:endParaRPr lang="th-TH" altLang="en-US"/>
          </a:p>
        </p:txBody>
      </p:sp>
    </p:spTree>
    <p:extLst>
      <p:ext uri="{BB962C8B-B14F-4D97-AF65-F5344CB8AC3E}">
        <p14:creationId xmlns:p14="http://schemas.microsoft.com/office/powerpoint/2010/main" val="1827936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ECE06F7-FE90-FB40-B705-BCAA30B9DB40}"/>
              </a:ext>
            </a:extLst>
          </p:cNvPr>
          <p:cNvSpPr>
            <a:spLocks noGrp="1" noChangeArrowheads="1"/>
          </p:cNvSpPr>
          <p:nvPr>
            <p:ph type="dt" sz="half" idx="10"/>
          </p:nvPr>
        </p:nvSpPr>
        <p:spPr>
          <a:ln/>
        </p:spPr>
        <p:txBody>
          <a:bodyPr/>
          <a:lstStyle>
            <a:lvl1pPr>
              <a:defRPr/>
            </a:lvl1pPr>
          </a:lstStyle>
          <a:p>
            <a:pPr>
              <a:defRPr/>
            </a:pPr>
            <a:endParaRPr lang="th-TH"/>
          </a:p>
        </p:txBody>
      </p:sp>
      <p:sp>
        <p:nvSpPr>
          <p:cNvPr id="4" name="Rectangle 5">
            <a:extLst>
              <a:ext uri="{FF2B5EF4-FFF2-40B4-BE49-F238E27FC236}">
                <a16:creationId xmlns:a16="http://schemas.microsoft.com/office/drawing/2014/main" id="{97751427-1E7D-024C-89DD-5491915E3919}"/>
              </a:ext>
            </a:extLst>
          </p:cNvPr>
          <p:cNvSpPr>
            <a:spLocks noGrp="1" noChangeArrowheads="1"/>
          </p:cNvSpPr>
          <p:nvPr>
            <p:ph type="ftr" sz="quarter" idx="11"/>
          </p:nvPr>
        </p:nvSpPr>
        <p:spPr>
          <a:ln/>
        </p:spPr>
        <p:txBody>
          <a:bodyPr/>
          <a:lstStyle>
            <a:lvl1pPr>
              <a:defRPr/>
            </a:lvl1pPr>
          </a:lstStyle>
          <a:p>
            <a:pPr>
              <a:defRPr/>
            </a:pPr>
            <a:endParaRPr lang="th-TH"/>
          </a:p>
        </p:txBody>
      </p:sp>
      <p:sp>
        <p:nvSpPr>
          <p:cNvPr id="5" name="Rectangle 6">
            <a:extLst>
              <a:ext uri="{FF2B5EF4-FFF2-40B4-BE49-F238E27FC236}">
                <a16:creationId xmlns:a16="http://schemas.microsoft.com/office/drawing/2014/main" id="{7936CA8D-54B6-7644-A95C-88B7011D0B50}"/>
              </a:ext>
            </a:extLst>
          </p:cNvPr>
          <p:cNvSpPr>
            <a:spLocks noGrp="1" noChangeArrowheads="1"/>
          </p:cNvSpPr>
          <p:nvPr>
            <p:ph type="sldNum" sz="quarter" idx="12"/>
          </p:nvPr>
        </p:nvSpPr>
        <p:spPr>
          <a:ln/>
        </p:spPr>
        <p:txBody>
          <a:bodyPr/>
          <a:lstStyle>
            <a:lvl1pPr>
              <a:defRPr/>
            </a:lvl1pPr>
          </a:lstStyle>
          <a:p>
            <a:fld id="{6D17CD3A-90E1-254A-91BC-8241CAD01B0A}" type="slidenum">
              <a:rPr lang="en-US" altLang="en-US"/>
              <a:pPr/>
              <a:t>‹#›</a:t>
            </a:fld>
            <a:endParaRPr lang="th-TH" altLang="en-US"/>
          </a:p>
        </p:txBody>
      </p:sp>
    </p:spTree>
    <p:extLst>
      <p:ext uri="{BB962C8B-B14F-4D97-AF65-F5344CB8AC3E}">
        <p14:creationId xmlns:p14="http://schemas.microsoft.com/office/powerpoint/2010/main" val="426480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A46A434-3BB4-464F-80BD-9C07B455795B}"/>
              </a:ext>
            </a:extLst>
          </p:cNvPr>
          <p:cNvSpPr>
            <a:spLocks noGrp="1" noChangeArrowheads="1"/>
          </p:cNvSpPr>
          <p:nvPr>
            <p:ph type="dt" sz="half" idx="10"/>
          </p:nvPr>
        </p:nvSpPr>
        <p:spPr>
          <a:ln/>
        </p:spPr>
        <p:txBody>
          <a:bodyPr/>
          <a:lstStyle>
            <a:lvl1pPr>
              <a:defRPr/>
            </a:lvl1pPr>
          </a:lstStyle>
          <a:p>
            <a:pPr>
              <a:defRPr/>
            </a:pPr>
            <a:endParaRPr lang="th-TH"/>
          </a:p>
        </p:txBody>
      </p:sp>
      <p:sp>
        <p:nvSpPr>
          <p:cNvPr id="3" name="Rectangle 5">
            <a:extLst>
              <a:ext uri="{FF2B5EF4-FFF2-40B4-BE49-F238E27FC236}">
                <a16:creationId xmlns:a16="http://schemas.microsoft.com/office/drawing/2014/main" id="{218EE3BD-21A5-1540-A719-C2A0278F4FAE}"/>
              </a:ext>
            </a:extLst>
          </p:cNvPr>
          <p:cNvSpPr>
            <a:spLocks noGrp="1" noChangeArrowheads="1"/>
          </p:cNvSpPr>
          <p:nvPr>
            <p:ph type="ftr" sz="quarter" idx="11"/>
          </p:nvPr>
        </p:nvSpPr>
        <p:spPr>
          <a:ln/>
        </p:spPr>
        <p:txBody>
          <a:bodyPr/>
          <a:lstStyle>
            <a:lvl1pPr>
              <a:defRPr/>
            </a:lvl1pPr>
          </a:lstStyle>
          <a:p>
            <a:pPr>
              <a:defRPr/>
            </a:pPr>
            <a:endParaRPr lang="th-TH"/>
          </a:p>
        </p:txBody>
      </p:sp>
      <p:sp>
        <p:nvSpPr>
          <p:cNvPr id="4" name="Rectangle 6">
            <a:extLst>
              <a:ext uri="{FF2B5EF4-FFF2-40B4-BE49-F238E27FC236}">
                <a16:creationId xmlns:a16="http://schemas.microsoft.com/office/drawing/2014/main" id="{019B6BE8-1824-2444-B643-EA19BE3D790E}"/>
              </a:ext>
            </a:extLst>
          </p:cNvPr>
          <p:cNvSpPr>
            <a:spLocks noGrp="1" noChangeArrowheads="1"/>
          </p:cNvSpPr>
          <p:nvPr>
            <p:ph type="sldNum" sz="quarter" idx="12"/>
          </p:nvPr>
        </p:nvSpPr>
        <p:spPr>
          <a:ln/>
        </p:spPr>
        <p:txBody>
          <a:bodyPr/>
          <a:lstStyle>
            <a:lvl1pPr>
              <a:defRPr/>
            </a:lvl1pPr>
          </a:lstStyle>
          <a:p>
            <a:fld id="{B91BE5D4-E968-BC42-8023-516210E16D09}" type="slidenum">
              <a:rPr lang="en-US" altLang="en-US"/>
              <a:pPr/>
              <a:t>‹#›</a:t>
            </a:fld>
            <a:endParaRPr lang="th-TH" altLang="en-US"/>
          </a:p>
        </p:txBody>
      </p:sp>
    </p:spTree>
    <p:extLst>
      <p:ext uri="{BB962C8B-B14F-4D97-AF65-F5344CB8AC3E}">
        <p14:creationId xmlns:p14="http://schemas.microsoft.com/office/powerpoint/2010/main" val="583948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618C301-8A9F-0744-9E4F-A4D36549D922}"/>
              </a:ext>
            </a:extLst>
          </p:cNvPr>
          <p:cNvSpPr>
            <a:spLocks noGrp="1" noChangeArrowheads="1"/>
          </p:cNvSpPr>
          <p:nvPr>
            <p:ph type="dt" sz="half" idx="10"/>
          </p:nvPr>
        </p:nvSpPr>
        <p:spPr>
          <a:ln/>
        </p:spPr>
        <p:txBody>
          <a:bodyPr/>
          <a:lstStyle>
            <a:lvl1pPr>
              <a:defRPr/>
            </a:lvl1pPr>
          </a:lstStyle>
          <a:p>
            <a:pPr>
              <a:defRPr/>
            </a:pPr>
            <a:endParaRPr lang="th-TH"/>
          </a:p>
        </p:txBody>
      </p:sp>
      <p:sp>
        <p:nvSpPr>
          <p:cNvPr id="6" name="Rectangle 5">
            <a:extLst>
              <a:ext uri="{FF2B5EF4-FFF2-40B4-BE49-F238E27FC236}">
                <a16:creationId xmlns:a16="http://schemas.microsoft.com/office/drawing/2014/main" id="{F81A292F-25B2-9E44-9962-02E5A45A7C5D}"/>
              </a:ext>
            </a:extLst>
          </p:cNvPr>
          <p:cNvSpPr>
            <a:spLocks noGrp="1" noChangeArrowheads="1"/>
          </p:cNvSpPr>
          <p:nvPr>
            <p:ph type="ftr" sz="quarter" idx="11"/>
          </p:nvPr>
        </p:nvSpPr>
        <p:spPr>
          <a:ln/>
        </p:spPr>
        <p:txBody>
          <a:bodyPr/>
          <a:lstStyle>
            <a:lvl1pPr>
              <a:defRPr/>
            </a:lvl1pPr>
          </a:lstStyle>
          <a:p>
            <a:pPr>
              <a:defRPr/>
            </a:pPr>
            <a:endParaRPr lang="th-TH"/>
          </a:p>
        </p:txBody>
      </p:sp>
      <p:sp>
        <p:nvSpPr>
          <p:cNvPr id="7" name="Rectangle 6">
            <a:extLst>
              <a:ext uri="{FF2B5EF4-FFF2-40B4-BE49-F238E27FC236}">
                <a16:creationId xmlns:a16="http://schemas.microsoft.com/office/drawing/2014/main" id="{40CD64F7-4F41-B946-A204-104E73E944E4}"/>
              </a:ext>
            </a:extLst>
          </p:cNvPr>
          <p:cNvSpPr>
            <a:spLocks noGrp="1" noChangeArrowheads="1"/>
          </p:cNvSpPr>
          <p:nvPr>
            <p:ph type="sldNum" sz="quarter" idx="12"/>
          </p:nvPr>
        </p:nvSpPr>
        <p:spPr>
          <a:ln/>
        </p:spPr>
        <p:txBody>
          <a:bodyPr/>
          <a:lstStyle>
            <a:lvl1pPr>
              <a:defRPr/>
            </a:lvl1pPr>
          </a:lstStyle>
          <a:p>
            <a:fld id="{F04E01B8-0A1A-0B46-9CB1-FB8F5CB44004}" type="slidenum">
              <a:rPr lang="en-US" altLang="en-US"/>
              <a:pPr/>
              <a:t>‹#›</a:t>
            </a:fld>
            <a:endParaRPr lang="th-TH" altLang="en-US"/>
          </a:p>
        </p:txBody>
      </p:sp>
    </p:spTree>
    <p:extLst>
      <p:ext uri="{BB962C8B-B14F-4D97-AF65-F5344CB8AC3E}">
        <p14:creationId xmlns:p14="http://schemas.microsoft.com/office/powerpoint/2010/main" val="690353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D443A79-E896-E349-B407-20DAFC97FC5A}"/>
              </a:ext>
            </a:extLst>
          </p:cNvPr>
          <p:cNvSpPr>
            <a:spLocks noGrp="1" noChangeArrowheads="1"/>
          </p:cNvSpPr>
          <p:nvPr>
            <p:ph type="dt" sz="half" idx="10"/>
          </p:nvPr>
        </p:nvSpPr>
        <p:spPr>
          <a:ln/>
        </p:spPr>
        <p:txBody>
          <a:bodyPr/>
          <a:lstStyle>
            <a:lvl1pPr>
              <a:defRPr/>
            </a:lvl1pPr>
          </a:lstStyle>
          <a:p>
            <a:pPr>
              <a:defRPr/>
            </a:pPr>
            <a:endParaRPr lang="th-TH"/>
          </a:p>
        </p:txBody>
      </p:sp>
      <p:sp>
        <p:nvSpPr>
          <p:cNvPr id="6" name="Rectangle 5">
            <a:extLst>
              <a:ext uri="{FF2B5EF4-FFF2-40B4-BE49-F238E27FC236}">
                <a16:creationId xmlns:a16="http://schemas.microsoft.com/office/drawing/2014/main" id="{E7B4380B-1C9C-9E45-B654-6DAA9790D07C}"/>
              </a:ext>
            </a:extLst>
          </p:cNvPr>
          <p:cNvSpPr>
            <a:spLocks noGrp="1" noChangeArrowheads="1"/>
          </p:cNvSpPr>
          <p:nvPr>
            <p:ph type="ftr" sz="quarter" idx="11"/>
          </p:nvPr>
        </p:nvSpPr>
        <p:spPr>
          <a:ln/>
        </p:spPr>
        <p:txBody>
          <a:bodyPr/>
          <a:lstStyle>
            <a:lvl1pPr>
              <a:defRPr/>
            </a:lvl1pPr>
          </a:lstStyle>
          <a:p>
            <a:pPr>
              <a:defRPr/>
            </a:pPr>
            <a:endParaRPr lang="th-TH"/>
          </a:p>
        </p:txBody>
      </p:sp>
      <p:sp>
        <p:nvSpPr>
          <p:cNvPr id="7" name="Rectangle 6">
            <a:extLst>
              <a:ext uri="{FF2B5EF4-FFF2-40B4-BE49-F238E27FC236}">
                <a16:creationId xmlns:a16="http://schemas.microsoft.com/office/drawing/2014/main" id="{2E3BCD8B-E43E-1E4D-96B6-6F948286C33C}"/>
              </a:ext>
            </a:extLst>
          </p:cNvPr>
          <p:cNvSpPr>
            <a:spLocks noGrp="1" noChangeArrowheads="1"/>
          </p:cNvSpPr>
          <p:nvPr>
            <p:ph type="sldNum" sz="quarter" idx="12"/>
          </p:nvPr>
        </p:nvSpPr>
        <p:spPr>
          <a:ln/>
        </p:spPr>
        <p:txBody>
          <a:bodyPr/>
          <a:lstStyle>
            <a:lvl1pPr>
              <a:defRPr/>
            </a:lvl1pPr>
          </a:lstStyle>
          <a:p>
            <a:fld id="{E3E47891-DBA7-614E-9DD6-17CB8EAE0A3C}" type="slidenum">
              <a:rPr lang="en-US" altLang="en-US"/>
              <a:pPr/>
              <a:t>‹#›</a:t>
            </a:fld>
            <a:endParaRPr lang="th-TH" altLang="en-US"/>
          </a:p>
        </p:txBody>
      </p:sp>
    </p:spTree>
    <p:extLst>
      <p:ext uri="{BB962C8B-B14F-4D97-AF65-F5344CB8AC3E}">
        <p14:creationId xmlns:p14="http://schemas.microsoft.com/office/powerpoint/2010/main" val="2529340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5B85E8E-C3CB-D947-9E14-455FDA0327EC}"/>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h-TH" altLang="en-US"/>
              <a:t>Click to edit Master title style</a:t>
            </a:r>
          </a:p>
        </p:txBody>
      </p:sp>
      <p:sp>
        <p:nvSpPr>
          <p:cNvPr id="1027" name="Rectangle 3">
            <a:extLst>
              <a:ext uri="{FF2B5EF4-FFF2-40B4-BE49-F238E27FC236}">
                <a16:creationId xmlns:a16="http://schemas.microsoft.com/office/drawing/2014/main" id="{E31261C6-D0CB-7D41-8DAA-8FCD1855DC0F}"/>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h-TH" altLang="en-US"/>
              <a:t>Click to edit Master text styles</a:t>
            </a:r>
          </a:p>
          <a:p>
            <a:pPr lvl="1"/>
            <a:r>
              <a:rPr lang="th-TH" altLang="en-US"/>
              <a:t>Second level</a:t>
            </a:r>
          </a:p>
          <a:p>
            <a:pPr lvl="2"/>
            <a:r>
              <a:rPr lang="th-TH" altLang="en-US"/>
              <a:t>Third level</a:t>
            </a:r>
          </a:p>
          <a:p>
            <a:pPr lvl="3"/>
            <a:r>
              <a:rPr lang="th-TH" altLang="en-US"/>
              <a:t>Fourth level</a:t>
            </a:r>
          </a:p>
          <a:p>
            <a:pPr lvl="4"/>
            <a:r>
              <a:rPr lang="th-TH" altLang="en-US"/>
              <a:t>Fifth level</a:t>
            </a:r>
          </a:p>
        </p:txBody>
      </p:sp>
      <p:sp>
        <p:nvSpPr>
          <p:cNvPr id="1028" name="Rectangle 4">
            <a:extLst>
              <a:ext uri="{FF2B5EF4-FFF2-40B4-BE49-F238E27FC236}">
                <a16:creationId xmlns:a16="http://schemas.microsoft.com/office/drawing/2014/main" id="{01611941-2361-7040-9CEC-E5E20E2B19A7}"/>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th-TH"/>
          </a:p>
        </p:txBody>
      </p:sp>
      <p:sp>
        <p:nvSpPr>
          <p:cNvPr id="1029" name="Rectangle 5">
            <a:extLst>
              <a:ext uri="{FF2B5EF4-FFF2-40B4-BE49-F238E27FC236}">
                <a16:creationId xmlns:a16="http://schemas.microsoft.com/office/drawing/2014/main" id="{CB66D42B-39BD-DF41-B15C-615F8AB3493B}"/>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th-TH"/>
          </a:p>
        </p:txBody>
      </p:sp>
      <p:sp>
        <p:nvSpPr>
          <p:cNvPr id="1030" name="Rectangle 6">
            <a:extLst>
              <a:ext uri="{FF2B5EF4-FFF2-40B4-BE49-F238E27FC236}">
                <a16:creationId xmlns:a16="http://schemas.microsoft.com/office/drawing/2014/main" id="{EDB5706E-F3EA-0E42-B85E-19FDC85D83A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836C9C9-2053-3245-9186-5BFF760A82A0}" type="slidenum">
              <a:rPr lang="en-US" altLang="en-US"/>
              <a:pPr/>
              <a:t>‹#›</a:t>
            </a:fld>
            <a:endParaRPr lang="th-TH"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ngsana New" pitchFamily="18" charset="-34"/>
        </a:defRPr>
      </a:lvl2pPr>
      <a:lvl3pPr algn="ctr" rtl="0" eaLnBrk="0" fontAlgn="base" hangingPunct="0">
        <a:spcBef>
          <a:spcPct val="0"/>
        </a:spcBef>
        <a:spcAft>
          <a:spcPct val="0"/>
        </a:spcAft>
        <a:defRPr sz="4400">
          <a:solidFill>
            <a:schemeClr val="tx2"/>
          </a:solidFill>
          <a:latin typeface="Arial" pitchFamily="34" charset="0"/>
          <a:cs typeface="Angsana New" pitchFamily="18" charset="-34"/>
        </a:defRPr>
      </a:lvl3pPr>
      <a:lvl4pPr algn="ctr" rtl="0" eaLnBrk="0" fontAlgn="base" hangingPunct="0">
        <a:spcBef>
          <a:spcPct val="0"/>
        </a:spcBef>
        <a:spcAft>
          <a:spcPct val="0"/>
        </a:spcAft>
        <a:defRPr sz="4400">
          <a:solidFill>
            <a:schemeClr val="tx2"/>
          </a:solidFill>
          <a:latin typeface="Arial" pitchFamily="34" charset="0"/>
          <a:cs typeface="Angsana New" pitchFamily="18" charset="-34"/>
        </a:defRPr>
      </a:lvl4pPr>
      <a:lvl5pPr algn="ctr" rtl="0" eaLnBrk="0" fontAlgn="base" hangingPunct="0">
        <a:spcBef>
          <a:spcPct val="0"/>
        </a:spcBef>
        <a:spcAft>
          <a:spcPct val="0"/>
        </a:spcAft>
        <a:defRPr sz="4400">
          <a:solidFill>
            <a:schemeClr val="tx2"/>
          </a:solidFill>
          <a:latin typeface="Arial" pitchFamily="34" charset="0"/>
          <a:cs typeface="Angsana New" pitchFamily="18" charset="-34"/>
        </a:defRPr>
      </a:lvl5pPr>
      <a:lvl6pPr marL="457200" algn="ctr" rtl="0" fontAlgn="base">
        <a:spcBef>
          <a:spcPct val="0"/>
        </a:spcBef>
        <a:spcAft>
          <a:spcPct val="0"/>
        </a:spcAft>
        <a:defRPr sz="4400">
          <a:solidFill>
            <a:schemeClr val="tx2"/>
          </a:solidFill>
          <a:latin typeface="Arial" pitchFamily="34" charset="0"/>
          <a:cs typeface="Angsana New" pitchFamily="18" charset="-34"/>
        </a:defRPr>
      </a:lvl6pPr>
      <a:lvl7pPr marL="914400" algn="ctr" rtl="0" fontAlgn="base">
        <a:spcBef>
          <a:spcPct val="0"/>
        </a:spcBef>
        <a:spcAft>
          <a:spcPct val="0"/>
        </a:spcAft>
        <a:defRPr sz="4400">
          <a:solidFill>
            <a:schemeClr val="tx2"/>
          </a:solidFill>
          <a:latin typeface="Arial" pitchFamily="34" charset="0"/>
          <a:cs typeface="Angsana New" pitchFamily="18" charset="-34"/>
        </a:defRPr>
      </a:lvl7pPr>
      <a:lvl8pPr marL="1371600" algn="ctr" rtl="0" fontAlgn="base">
        <a:spcBef>
          <a:spcPct val="0"/>
        </a:spcBef>
        <a:spcAft>
          <a:spcPct val="0"/>
        </a:spcAft>
        <a:defRPr sz="4400">
          <a:solidFill>
            <a:schemeClr val="tx2"/>
          </a:solidFill>
          <a:latin typeface="Arial" pitchFamily="34" charset="0"/>
          <a:cs typeface="Angsana New" pitchFamily="18" charset="-34"/>
        </a:defRPr>
      </a:lvl8pPr>
      <a:lvl9pPr marL="1828800" algn="ctr" rtl="0" fontAlgn="base">
        <a:spcBef>
          <a:spcPct val="0"/>
        </a:spcBef>
        <a:spcAft>
          <a:spcPct val="0"/>
        </a:spcAft>
        <a:defRPr sz="4400">
          <a:solidFill>
            <a:schemeClr val="tx2"/>
          </a:solidFill>
          <a:latin typeface="Arial" pitchFamily="34" charset="0"/>
          <a:cs typeface="Angsana New" pitchFamily="18" charset="-34"/>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4095272620"/>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05740051">
            <a:extLst>
              <a:ext uri="{FF2B5EF4-FFF2-40B4-BE49-F238E27FC236}">
                <a16:creationId xmlns:a16="http://schemas.microsoft.com/office/drawing/2014/main" id="{BB523352-03F6-9246-941E-C7683BE209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7">
            <a:extLst>
              <a:ext uri="{FF2B5EF4-FFF2-40B4-BE49-F238E27FC236}">
                <a16:creationId xmlns:a16="http://schemas.microsoft.com/office/drawing/2014/main" id="{CEDB3B88-34B5-B244-94B4-84D5F17A6691}"/>
              </a:ext>
            </a:extLst>
          </p:cNvPr>
          <p:cNvSpPr txBox="1">
            <a:spLocks noChangeArrowheads="1"/>
          </p:cNvSpPr>
          <p:nvPr/>
        </p:nvSpPr>
        <p:spPr bwMode="auto">
          <a:xfrm>
            <a:off x="279459" y="2209800"/>
            <a:ext cx="8610600" cy="210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lvl1pPr eaLnBrk="0" hangingPunct="0">
              <a:defRPr sz="2800">
                <a:solidFill>
                  <a:schemeClr val="tx1"/>
                </a:solidFill>
                <a:latin typeface="Arial" charset="0"/>
                <a:cs typeface="Angsana New" pitchFamily="18" charset="-34"/>
              </a:defRPr>
            </a:lvl1pPr>
            <a:lvl2pPr marL="742950" indent="-285750" eaLnBrk="0" hangingPunct="0">
              <a:defRPr sz="2800">
                <a:solidFill>
                  <a:schemeClr val="tx1"/>
                </a:solidFill>
                <a:latin typeface="Arial" charset="0"/>
                <a:cs typeface="Angsana New" pitchFamily="18" charset="-34"/>
              </a:defRPr>
            </a:lvl2pPr>
            <a:lvl3pPr marL="1143000" indent="-228600" eaLnBrk="0" hangingPunct="0">
              <a:defRPr sz="2800">
                <a:solidFill>
                  <a:schemeClr val="tx1"/>
                </a:solidFill>
                <a:latin typeface="Arial" charset="0"/>
                <a:cs typeface="Angsana New" pitchFamily="18" charset="-34"/>
              </a:defRPr>
            </a:lvl3pPr>
            <a:lvl4pPr marL="1600200" indent="-228600" eaLnBrk="0" hangingPunct="0">
              <a:defRPr sz="2800">
                <a:solidFill>
                  <a:schemeClr val="tx1"/>
                </a:solidFill>
                <a:latin typeface="Arial" charset="0"/>
                <a:cs typeface="Angsana New" pitchFamily="18" charset="-34"/>
              </a:defRPr>
            </a:lvl4pPr>
            <a:lvl5pPr marL="2057400" indent="-228600" eaLnBrk="0" hangingPunct="0">
              <a:defRPr sz="2800">
                <a:solidFill>
                  <a:schemeClr val="tx1"/>
                </a:solidFill>
                <a:latin typeface="Arial" charset="0"/>
                <a:cs typeface="Angsana New" pitchFamily="18" charset="-34"/>
              </a:defRPr>
            </a:lvl5pPr>
            <a:lvl6pPr marL="2514600" indent="-228600" eaLnBrk="0" fontAlgn="base" hangingPunct="0">
              <a:spcBef>
                <a:spcPct val="0"/>
              </a:spcBef>
              <a:spcAft>
                <a:spcPct val="0"/>
              </a:spcAft>
              <a:defRPr sz="2800">
                <a:solidFill>
                  <a:schemeClr val="tx1"/>
                </a:solidFill>
                <a:latin typeface="Arial" charset="0"/>
                <a:cs typeface="Angsana New" pitchFamily="18" charset="-34"/>
              </a:defRPr>
            </a:lvl6pPr>
            <a:lvl7pPr marL="2971800" indent="-228600" eaLnBrk="0" fontAlgn="base" hangingPunct="0">
              <a:spcBef>
                <a:spcPct val="0"/>
              </a:spcBef>
              <a:spcAft>
                <a:spcPct val="0"/>
              </a:spcAft>
              <a:defRPr sz="2800">
                <a:solidFill>
                  <a:schemeClr val="tx1"/>
                </a:solidFill>
                <a:latin typeface="Arial" charset="0"/>
                <a:cs typeface="Angsana New" pitchFamily="18" charset="-34"/>
              </a:defRPr>
            </a:lvl7pPr>
            <a:lvl8pPr marL="3429000" indent="-228600" eaLnBrk="0" fontAlgn="base" hangingPunct="0">
              <a:spcBef>
                <a:spcPct val="0"/>
              </a:spcBef>
              <a:spcAft>
                <a:spcPct val="0"/>
              </a:spcAft>
              <a:defRPr sz="2800">
                <a:solidFill>
                  <a:schemeClr val="tx1"/>
                </a:solidFill>
                <a:latin typeface="Arial" charset="0"/>
                <a:cs typeface="Angsana New" pitchFamily="18" charset="-34"/>
              </a:defRPr>
            </a:lvl8pPr>
            <a:lvl9pPr marL="3886200" indent="-228600" eaLnBrk="0" fontAlgn="base" hangingPunct="0">
              <a:spcBef>
                <a:spcPct val="0"/>
              </a:spcBef>
              <a:spcAft>
                <a:spcPct val="0"/>
              </a:spcAft>
              <a:defRPr sz="2800">
                <a:solidFill>
                  <a:schemeClr val="tx1"/>
                </a:solidFill>
                <a:latin typeface="Arial" charset="0"/>
                <a:cs typeface="Angsana New" pitchFamily="18" charset="-34"/>
              </a:defRPr>
            </a:lvl9pPr>
          </a:lstStyle>
          <a:p>
            <a:pPr algn="ctr" eaLnBrk="1" hangingPunct="1">
              <a:spcBef>
                <a:spcPct val="50000"/>
              </a:spcBef>
              <a:defRPr/>
            </a:pPr>
            <a:r>
              <a:rPr lang="en-US" altLang="zh-CN" sz="4000" b="1" i="1" dirty="0">
                <a:solidFill>
                  <a:schemeClr val="bg1"/>
                </a:solidFill>
                <a:effectLst>
                  <a:outerShdw blurRad="38100" dist="38100" dir="2700000" algn="tl">
                    <a:srgbClr val="000000">
                      <a:alpha val="43137"/>
                    </a:srgbClr>
                  </a:outerShdw>
                </a:effectLst>
                <a:ea typeface="SimSun" pitchFamily="2" charset="-122"/>
              </a:rPr>
              <a:t>Towards a Christian View </a:t>
            </a:r>
            <a:br>
              <a:rPr lang="en-US" altLang="zh-CN" sz="4000" b="1" i="1" dirty="0">
                <a:solidFill>
                  <a:schemeClr val="bg1"/>
                </a:solidFill>
                <a:effectLst>
                  <a:outerShdw blurRad="38100" dist="38100" dir="2700000" algn="tl">
                    <a:srgbClr val="000000">
                      <a:alpha val="43137"/>
                    </a:srgbClr>
                  </a:outerShdw>
                </a:effectLst>
                <a:ea typeface="SimSun" pitchFamily="2" charset="-122"/>
              </a:rPr>
            </a:br>
            <a:r>
              <a:rPr lang="en-US" altLang="zh-CN" sz="4000" b="1" i="1" dirty="0">
                <a:solidFill>
                  <a:schemeClr val="bg1"/>
                </a:solidFill>
                <a:effectLst>
                  <a:outerShdw blurRad="38100" dist="38100" dir="2700000" algn="tl">
                    <a:srgbClr val="000000">
                      <a:alpha val="43137"/>
                    </a:srgbClr>
                  </a:outerShdw>
                </a:effectLst>
                <a:ea typeface="SimSun" pitchFamily="2" charset="-122"/>
              </a:rPr>
              <a:t>of the World</a:t>
            </a:r>
            <a:endParaRPr lang="en-US" sz="4000" b="1" i="1" dirty="0">
              <a:solidFill>
                <a:schemeClr val="bg1"/>
              </a:solidFill>
              <a:effectLst>
                <a:outerShdw blurRad="38100" dist="38100" dir="2700000" algn="tl">
                  <a:srgbClr val="000000">
                    <a:alpha val="43137"/>
                  </a:srgbClr>
                </a:outerShdw>
              </a:effectLst>
            </a:endParaRPr>
          </a:p>
          <a:p>
            <a:pPr algn="ctr" eaLnBrk="1" hangingPunct="1">
              <a:spcBef>
                <a:spcPct val="50000"/>
              </a:spcBef>
              <a:defRPr/>
            </a:pPr>
            <a:r>
              <a:rPr lang="en-US" sz="3400" b="1" i="1" dirty="0">
                <a:solidFill>
                  <a:schemeClr val="bg1"/>
                </a:solidFill>
                <a:effectLst>
                  <a:outerShdw blurRad="38100" dist="38100" dir="2700000" algn="tl">
                    <a:srgbClr val="000000">
                      <a:alpha val="43137"/>
                    </a:srgbClr>
                  </a:outerShdw>
                </a:effectLst>
              </a:rPr>
              <a:t>Sessions 13 and 14</a:t>
            </a:r>
            <a:endParaRPr lang="th-TH" sz="3400" b="1" i="1" dirty="0">
              <a:solidFill>
                <a:schemeClr val="bg1"/>
              </a:solidFill>
              <a:effectLst>
                <a:outerShdw blurRad="38100" dist="38100" dir="2700000" algn="tl">
                  <a:srgbClr val="000000">
                    <a:alpha val="43137"/>
                  </a:srgbClr>
                </a:outerShdw>
              </a:effectLst>
            </a:endParaRPr>
          </a:p>
        </p:txBody>
      </p:sp>
      <p:sp>
        <p:nvSpPr>
          <p:cNvPr id="2" name="Rectangle 1">
            <a:extLst>
              <a:ext uri="{FF2B5EF4-FFF2-40B4-BE49-F238E27FC236}">
                <a16:creationId xmlns:a16="http://schemas.microsoft.com/office/drawing/2014/main" id="{B78DEB0D-7731-C7FC-D418-A2C013497A18}"/>
              </a:ext>
            </a:extLst>
          </p:cNvPr>
          <p:cNvSpPr>
            <a:spLocks noChangeArrowheads="1"/>
          </p:cNvSpPr>
          <p:nvPr/>
        </p:nvSpPr>
        <p:spPr bwMode="auto">
          <a:xfrm>
            <a:off x="5508" y="5730874"/>
            <a:ext cx="9158502" cy="1127125"/>
          </a:xfrm>
          <a:prstGeom prst="rect">
            <a:avLst/>
          </a:prstGeom>
          <a:noFill/>
          <a:ln w="9525">
            <a:noFill/>
            <a:miter lim="800000"/>
            <a:headEnd/>
            <a:tailEnd/>
          </a:ln>
          <a:effectLst/>
        </p:spPr>
        <p:txBody>
          <a:bodyPr lIns="91430" tIns="45715" rIns="91430" bIns="45715" anchor="ctr"/>
          <a:lstStyle/>
          <a:p>
            <a:pPr algn="ctr" defTabSz="914300" fontAlgn="base">
              <a:spcBef>
                <a:spcPct val="20000"/>
              </a:spcBef>
              <a:buClr>
                <a:srgbClr val="FFCC00"/>
              </a:buClr>
              <a:buSzPct val="70000"/>
              <a:defRPr/>
            </a:pPr>
            <a:r>
              <a:rPr lang="en-US" sz="2000" b="1" kern="0" dirty="0">
                <a:solidFill>
                  <a:srgbClr val="FFFFFF"/>
                </a:solidFill>
                <a:effectLst>
                  <a:outerShdw blurRad="38100" dist="38100" dir="2700000" algn="tl">
                    <a:srgbClr val="000000"/>
                  </a:outerShdw>
                </a:effectLst>
                <a:latin typeface="Arial"/>
                <a:ea typeface="ＭＳ Ｐゴシック" charset="0"/>
                <a:cs typeface="Arial"/>
              </a:rPr>
              <a:t>Dr. Lewis Winkler • East Asia School of Theology (Singapore)</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Uploaded by Dr. Rick Griffith • </a:t>
            </a:r>
            <a:r>
              <a:rPr lang="en-US" sz="2000" b="1" kern="0" dirty="0">
                <a:solidFill>
                  <a:srgbClr val="FFFFFF"/>
                </a:solidFill>
                <a:effectLst>
                  <a:outerShdw blurRad="38100" dist="38100" dir="2700000" algn="tl">
                    <a:srgbClr val="000000"/>
                  </a:outerShdw>
                </a:effectLst>
                <a:ea typeface="ＭＳ Ｐゴシック" charset="0"/>
                <a:cs typeface="Arial"/>
              </a:rPr>
              <a:t>Jordan Evangelical Theological Seminary</a:t>
            </a:r>
            <a:br>
              <a:rPr lang="en-US" sz="2000" b="1" kern="0" dirty="0">
                <a:solidFill>
                  <a:srgbClr val="FFFFFF"/>
                </a:solidFill>
                <a:effectLst>
                  <a:outerShdw blurRad="38100" dist="38100" dir="2700000" algn="tl">
                    <a:srgbClr val="000000"/>
                  </a:outerShdw>
                </a:effectLst>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Files in many languages for free download at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05740051">
            <a:extLst>
              <a:ext uri="{FF2B5EF4-FFF2-40B4-BE49-F238E27FC236}">
                <a16:creationId xmlns:a16="http://schemas.microsoft.com/office/drawing/2014/main" id="{661ECC5E-7EB8-D441-9D7D-7B90AF9DFA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4" descr="scripture">
            <a:extLst>
              <a:ext uri="{FF2B5EF4-FFF2-40B4-BE49-F238E27FC236}">
                <a16:creationId xmlns:a16="http://schemas.microsoft.com/office/drawing/2014/main" id="{721BF3F5-B6CC-C547-AC8A-01CE0055E4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3">
            <a:extLst>
              <a:ext uri="{FF2B5EF4-FFF2-40B4-BE49-F238E27FC236}">
                <a16:creationId xmlns:a16="http://schemas.microsoft.com/office/drawing/2014/main" id="{1B0466E3-4413-9A44-96A9-69A97BFF1010}"/>
              </a:ext>
            </a:extLst>
          </p:cNvPr>
          <p:cNvSpPr txBox="1">
            <a:spLocks noChangeArrowheads="1"/>
          </p:cNvSpPr>
          <p:nvPr/>
        </p:nvSpPr>
        <p:spPr bwMode="auto">
          <a:xfrm>
            <a:off x="0" y="0"/>
            <a:ext cx="9144000" cy="24415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2"/>
            </a:pPr>
            <a:r>
              <a:rPr lang="en-US" altLang="en-US" b="1" i="1">
                <a:solidFill>
                  <a:schemeClr val="bg1"/>
                </a:solidFill>
              </a:rPr>
              <a:t>Some Non-negotiable Aspects of a Genuinely Christian View of the World:</a:t>
            </a:r>
            <a:endParaRPr lang="th-TH" altLang="en-US" b="1" i="1">
              <a:solidFill>
                <a:schemeClr val="bg1"/>
              </a:solidFill>
            </a:endParaRPr>
          </a:p>
          <a:p>
            <a:pPr lvl="1" eaLnBrk="1" hangingPunct="1">
              <a:spcBef>
                <a:spcPct val="50000"/>
              </a:spcBef>
              <a:buFontTx/>
              <a:buAutoNum type="alphaUcPeriod" startAt="2"/>
            </a:pPr>
            <a:r>
              <a:rPr lang="en-US" altLang="en-US" b="1">
                <a:solidFill>
                  <a:schemeClr val="bg1"/>
                </a:solidFill>
              </a:rPr>
              <a:t>The Bible and Jesus Christ are God’s final and definitive revelation to humanity (John 1:14-18; Hebrews 1:1-2).</a:t>
            </a:r>
            <a:endParaRPr lang="th-TH" altLang="en-US">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05740051">
            <a:extLst>
              <a:ext uri="{FF2B5EF4-FFF2-40B4-BE49-F238E27FC236}">
                <a16:creationId xmlns:a16="http://schemas.microsoft.com/office/drawing/2014/main" id="{5E1255A8-ADCF-5F49-90AE-C6DF03EFE8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descr="scripture">
            <a:extLst>
              <a:ext uri="{FF2B5EF4-FFF2-40B4-BE49-F238E27FC236}">
                <a16:creationId xmlns:a16="http://schemas.microsoft.com/office/drawing/2014/main" id="{9714C965-3DED-4C4E-B642-5BC0D0B934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3">
            <a:extLst>
              <a:ext uri="{FF2B5EF4-FFF2-40B4-BE49-F238E27FC236}">
                <a16:creationId xmlns:a16="http://schemas.microsoft.com/office/drawing/2014/main" id="{C1A1F7E2-9149-3940-8AD4-B9E827C586B0}"/>
              </a:ext>
            </a:extLst>
          </p:cNvPr>
          <p:cNvSpPr txBox="1">
            <a:spLocks noChangeArrowheads="1"/>
          </p:cNvSpPr>
          <p:nvPr/>
        </p:nvSpPr>
        <p:spPr bwMode="auto">
          <a:xfrm>
            <a:off x="0" y="609600"/>
            <a:ext cx="9144000" cy="24415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2"/>
            </a:pPr>
            <a:r>
              <a:rPr lang="en-US" altLang="en-US" b="1" i="1">
                <a:solidFill>
                  <a:schemeClr val="bg1"/>
                </a:solidFill>
              </a:rPr>
              <a:t>Some Non-negotiable Aspects of a Genuinely Christian View of the World:</a:t>
            </a:r>
            <a:endParaRPr lang="th-TH" altLang="en-US" b="1">
              <a:solidFill>
                <a:schemeClr val="bg1"/>
              </a:solidFill>
            </a:endParaRPr>
          </a:p>
          <a:p>
            <a:pPr lvl="1" eaLnBrk="1" hangingPunct="1">
              <a:spcBef>
                <a:spcPct val="50000"/>
              </a:spcBef>
              <a:buFontTx/>
              <a:buAutoNum type="alphaUcPeriod" startAt="3"/>
            </a:pPr>
            <a:r>
              <a:rPr lang="en-US" altLang="en-US" b="1">
                <a:solidFill>
                  <a:schemeClr val="bg1"/>
                </a:solidFill>
              </a:rPr>
              <a:t>It is within this revelatory framework and storyline that we ultimately find our place in God’s universe.</a:t>
            </a:r>
            <a:endParaRPr lang="th-TH" altLang="en-US" b="1">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05740051">
            <a:extLst>
              <a:ext uri="{FF2B5EF4-FFF2-40B4-BE49-F238E27FC236}">
                <a16:creationId xmlns:a16="http://schemas.microsoft.com/office/drawing/2014/main" id="{176B197F-B622-8F41-97C8-4E10701A5F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5" descr="Earth_Mars_Comparison">
            <a:extLst>
              <a:ext uri="{FF2B5EF4-FFF2-40B4-BE49-F238E27FC236}">
                <a16:creationId xmlns:a16="http://schemas.microsoft.com/office/drawing/2014/main" id="{C25A5FBD-1DEE-3A48-ACA5-4AA5E6FA095B}"/>
              </a:ext>
            </a:extLst>
          </p:cNvPr>
          <p:cNvPicPr>
            <a:picLocks noChangeAspect="1" noChangeArrowheads="1"/>
          </p:cNvPicPr>
          <p:nvPr/>
        </p:nvPicPr>
        <p:blipFill>
          <a:blip r:embed="rId3">
            <a:lum contrast="-40000"/>
            <a:extLst>
              <a:ext uri="{28A0092B-C50C-407E-A947-70E740481C1C}">
                <a14:useLocalDpi xmlns:a14="http://schemas.microsoft.com/office/drawing/2010/main" val="0"/>
              </a:ext>
            </a:extLst>
          </a:blip>
          <a:srcRect/>
          <a:stretch>
            <a:fillRect/>
          </a:stretch>
        </p:blipFill>
        <p:spPr bwMode="auto">
          <a:xfrm>
            <a:off x="0" y="0"/>
            <a:ext cx="10591800" cy="690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3">
            <a:extLst>
              <a:ext uri="{FF2B5EF4-FFF2-40B4-BE49-F238E27FC236}">
                <a16:creationId xmlns:a16="http://schemas.microsoft.com/office/drawing/2014/main" id="{8144C05A-18AF-F745-B0E3-5868A7356805}"/>
              </a:ext>
            </a:extLst>
          </p:cNvPr>
          <p:cNvSpPr txBox="1">
            <a:spLocks noChangeArrowheads="1"/>
          </p:cNvSpPr>
          <p:nvPr/>
        </p:nvSpPr>
        <p:spPr bwMode="auto">
          <a:xfrm>
            <a:off x="0" y="609600"/>
            <a:ext cx="9144000" cy="30829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2"/>
            </a:pPr>
            <a:r>
              <a:rPr lang="en-US" altLang="en-US" b="1" i="1">
                <a:solidFill>
                  <a:schemeClr val="bg1"/>
                </a:solidFill>
              </a:rPr>
              <a:t>Some Non-negotiable Aspects of a Genuinely Christian View of the World:</a:t>
            </a:r>
            <a:endParaRPr lang="th-TH" altLang="en-US" b="1">
              <a:solidFill>
                <a:schemeClr val="bg1"/>
              </a:solidFill>
            </a:endParaRPr>
          </a:p>
          <a:p>
            <a:pPr lvl="1" eaLnBrk="1" hangingPunct="1">
              <a:spcBef>
                <a:spcPct val="50000"/>
              </a:spcBef>
              <a:buFontTx/>
              <a:buAutoNum type="alphaUcPeriod" startAt="3"/>
            </a:pPr>
            <a:r>
              <a:rPr lang="en-US" altLang="en-US" b="1">
                <a:solidFill>
                  <a:schemeClr val="bg1"/>
                </a:solidFill>
              </a:rPr>
              <a:t>It is within this revelatory framework and storyline that we ultimately find our place in God’s universe.</a:t>
            </a:r>
            <a:endParaRPr lang="th-TH" altLang="en-US" b="1">
              <a:solidFill>
                <a:schemeClr val="bg1"/>
              </a:solidFill>
            </a:endParaRPr>
          </a:p>
          <a:p>
            <a:pPr lvl="2" eaLnBrk="1" hangingPunct="1">
              <a:spcBef>
                <a:spcPct val="50000"/>
              </a:spcBef>
              <a:buFontTx/>
              <a:buAutoNum type="arabicPeriod"/>
            </a:pPr>
            <a:r>
              <a:rPr lang="en-US" altLang="en-US" b="1">
                <a:solidFill>
                  <a:schemeClr val="bg1"/>
                </a:solidFill>
              </a:rPr>
              <a:t>Where are we (Genesis 1; Psalm 104)?</a:t>
            </a:r>
            <a:endParaRPr lang="th-TH" altLang="en-US" b="1">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05740051">
            <a:extLst>
              <a:ext uri="{FF2B5EF4-FFF2-40B4-BE49-F238E27FC236}">
                <a16:creationId xmlns:a16="http://schemas.microsoft.com/office/drawing/2014/main" id="{E8FD4D57-B49C-2940-8294-4266FAD34F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5" descr="males_groom">
            <a:extLst>
              <a:ext uri="{FF2B5EF4-FFF2-40B4-BE49-F238E27FC236}">
                <a16:creationId xmlns:a16="http://schemas.microsoft.com/office/drawing/2014/main" id="{743DE889-6A4E-9B4B-AE13-D213BA2D8E32}"/>
              </a:ext>
            </a:extLst>
          </p:cNvPr>
          <p:cNvPicPr>
            <a:picLocks noChangeAspect="1" noChangeArrowheads="1"/>
          </p:cNvPicPr>
          <p:nvPr/>
        </p:nvPicPr>
        <p:blipFill>
          <a:blip r:embed="rId3">
            <a:lum contrast="-4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3">
            <a:extLst>
              <a:ext uri="{FF2B5EF4-FFF2-40B4-BE49-F238E27FC236}">
                <a16:creationId xmlns:a16="http://schemas.microsoft.com/office/drawing/2014/main" id="{DF2B27EC-8E22-C449-8B26-829C710A0881}"/>
              </a:ext>
            </a:extLst>
          </p:cNvPr>
          <p:cNvSpPr txBox="1">
            <a:spLocks noChangeArrowheads="1"/>
          </p:cNvSpPr>
          <p:nvPr/>
        </p:nvSpPr>
        <p:spPr bwMode="auto">
          <a:xfrm>
            <a:off x="0" y="533400"/>
            <a:ext cx="9144000" cy="37242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2"/>
            </a:pPr>
            <a:r>
              <a:rPr lang="en-US" altLang="en-US" b="1" i="1">
                <a:solidFill>
                  <a:schemeClr val="bg1"/>
                </a:solidFill>
              </a:rPr>
              <a:t>Some Non-negotiable Aspects of a Genuinely Christian View of the World:</a:t>
            </a:r>
            <a:endParaRPr lang="th-TH" altLang="en-US" b="1" i="1">
              <a:solidFill>
                <a:schemeClr val="bg1"/>
              </a:solidFill>
            </a:endParaRPr>
          </a:p>
          <a:p>
            <a:pPr lvl="1" eaLnBrk="1" hangingPunct="1">
              <a:spcBef>
                <a:spcPct val="50000"/>
              </a:spcBef>
              <a:buFontTx/>
              <a:buAutoNum type="alphaUcPeriod" startAt="3"/>
            </a:pPr>
            <a:r>
              <a:rPr lang="en-US" altLang="en-US" b="1">
                <a:solidFill>
                  <a:schemeClr val="bg1"/>
                </a:solidFill>
              </a:rPr>
              <a:t>It is within this revelatory framework and storyline that we ultimately find our place in God’s universe.</a:t>
            </a:r>
            <a:endParaRPr lang="th-TH" altLang="en-US" b="1">
              <a:solidFill>
                <a:schemeClr val="bg1"/>
              </a:solidFill>
            </a:endParaRPr>
          </a:p>
          <a:p>
            <a:pPr lvl="2" eaLnBrk="1" hangingPunct="1">
              <a:spcBef>
                <a:spcPct val="50000"/>
              </a:spcBef>
              <a:buFontTx/>
              <a:buAutoNum type="arabicPeriod"/>
            </a:pPr>
            <a:r>
              <a:rPr lang="en-US" altLang="en-US" b="1">
                <a:solidFill>
                  <a:schemeClr val="bg2"/>
                </a:solidFill>
              </a:rPr>
              <a:t>Where are we (Genesis1; Psalm 104)?</a:t>
            </a:r>
            <a:endParaRPr lang="th-TH" altLang="en-US" b="1">
              <a:solidFill>
                <a:schemeClr val="bg2"/>
              </a:solidFill>
            </a:endParaRPr>
          </a:p>
          <a:p>
            <a:pPr lvl="2" eaLnBrk="1" hangingPunct="1">
              <a:spcBef>
                <a:spcPct val="50000"/>
              </a:spcBef>
              <a:buFontTx/>
              <a:buAutoNum type="arabicPeriod"/>
            </a:pPr>
            <a:r>
              <a:rPr lang="en-US" altLang="en-US" b="1">
                <a:solidFill>
                  <a:schemeClr val="bg1"/>
                </a:solidFill>
              </a:rPr>
              <a:t>Who are we?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05740051">
            <a:extLst>
              <a:ext uri="{FF2B5EF4-FFF2-40B4-BE49-F238E27FC236}">
                <a16:creationId xmlns:a16="http://schemas.microsoft.com/office/drawing/2014/main" id="{C792822A-2AFE-454C-BCEC-11B6AB0EA5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4" descr="%23+1+creation">
            <a:extLst>
              <a:ext uri="{FF2B5EF4-FFF2-40B4-BE49-F238E27FC236}">
                <a16:creationId xmlns:a16="http://schemas.microsoft.com/office/drawing/2014/main" id="{96DF295F-3EF1-414A-A0C8-28F8E4BB5B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3">
            <a:extLst>
              <a:ext uri="{FF2B5EF4-FFF2-40B4-BE49-F238E27FC236}">
                <a16:creationId xmlns:a16="http://schemas.microsoft.com/office/drawing/2014/main" id="{34CD7400-CC97-5E45-9DF0-AC181287FF99}"/>
              </a:ext>
            </a:extLst>
          </p:cNvPr>
          <p:cNvSpPr txBox="1">
            <a:spLocks noChangeArrowheads="1"/>
          </p:cNvSpPr>
          <p:nvPr/>
        </p:nvSpPr>
        <p:spPr bwMode="auto">
          <a:xfrm>
            <a:off x="0" y="533400"/>
            <a:ext cx="9144000" cy="47926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2"/>
            </a:pPr>
            <a:r>
              <a:rPr lang="en-US" altLang="en-US" b="1" i="1">
                <a:solidFill>
                  <a:schemeClr val="bg1"/>
                </a:solidFill>
              </a:rPr>
              <a:t>Some Non-negotiable Aspects of a Genuinely Christian View of the World:</a:t>
            </a:r>
            <a:endParaRPr lang="th-TH" altLang="en-US" b="1" i="1">
              <a:solidFill>
                <a:schemeClr val="bg1"/>
              </a:solidFill>
            </a:endParaRPr>
          </a:p>
          <a:p>
            <a:pPr lvl="1" eaLnBrk="1" hangingPunct="1">
              <a:spcBef>
                <a:spcPct val="50000"/>
              </a:spcBef>
              <a:buFontTx/>
              <a:buAutoNum type="alphaUcPeriod" startAt="3"/>
            </a:pPr>
            <a:r>
              <a:rPr lang="en-US" altLang="en-US" b="1">
                <a:solidFill>
                  <a:schemeClr val="bg1"/>
                </a:solidFill>
              </a:rPr>
              <a:t>It is within this revelatory framework and storyline that we ultimately find our place in God’s universe.</a:t>
            </a:r>
            <a:endParaRPr lang="th-TH" altLang="en-US" b="1">
              <a:solidFill>
                <a:schemeClr val="bg1"/>
              </a:solidFill>
            </a:endParaRPr>
          </a:p>
          <a:p>
            <a:pPr lvl="2" eaLnBrk="1" hangingPunct="1">
              <a:spcBef>
                <a:spcPct val="50000"/>
              </a:spcBef>
              <a:buFontTx/>
              <a:buAutoNum type="arabicPeriod"/>
            </a:pPr>
            <a:r>
              <a:rPr lang="en-US" altLang="en-US" b="1">
                <a:solidFill>
                  <a:schemeClr val="bg2"/>
                </a:solidFill>
              </a:rPr>
              <a:t>Where are we (Genesis 1; Psalm 104)?</a:t>
            </a:r>
            <a:endParaRPr lang="th-TH" altLang="en-US" b="1">
              <a:solidFill>
                <a:schemeClr val="bg2"/>
              </a:solidFill>
            </a:endParaRPr>
          </a:p>
          <a:p>
            <a:pPr lvl="2" eaLnBrk="1" hangingPunct="1">
              <a:spcBef>
                <a:spcPct val="50000"/>
              </a:spcBef>
              <a:buFontTx/>
              <a:buAutoNum type="arabicPeriod"/>
            </a:pPr>
            <a:r>
              <a:rPr lang="en-US" altLang="en-US" b="1">
                <a:solidFill>
                  <a:schemeClr val="bg1"/>
                </a:solidFill>
              </a:rPr>
              <a:t>Who are we?</a:t>
            </a:r>
          </a:p>
          <a:p>
            <a:pPr lvl="3" eaLnBrk="1" hangingPunct="1">
              <a:spcBef>
                <a:spcPct val="50000"/>
              </a:spcBef>
              <a:buFontTx/>
              <a:buAutoNum type="alphaLcParenR"/>
            </a:pPr>
            <a:r>
              <a:rPr lang="en-US" altLang="en-US" b="1">
                <a:solidFill>
                  <a:schemeClr val="bg1"/>
                </a:solidFill>
              </a:rPr>
              <a:t>Image-bearers of God (Genesis 1:27-28; James 3:9):</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05740051">
            <a:extLst>
              <a:ext uri="{FF2B5EF4-FFF2-40B4-BE49-F238E27FC236}">
                <a16:creationId xmlns:a16="http://schemas.microsoft.com/office/drawing/2014/main" id="{25CD324B-7E6A-4F48-BAA7-D896C2D1FA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4" descr="%23+1+creation">
            <a:extLst>
              <a:ext uri="{FF2B5EF4-FFF2-40B4-BE49-F238E27FC236}">
                <a16:creationId xmlns:a16="http://schemas.microsoft.com/office/drawing/2014/main" id="{0942636C-2AC8-7D47-A1F6-BE92451F9E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3">
            <a:extLst>
              <a:ext uri="{FF2B5EF4-FFF2-40B4-BE49-F238E27FC236}">
                <a16:creationId xmlns:a16="http://schemas.microsoft.com/office/drawing/2014/main" id="{D7280FE7-B69D-EA42-9DAA-FFD392893562}"/>
              </a:ext>
            </a:extLst>
          </p:cNvPr>
          <p:cNvSpPr txBox="1">
            <a:spLocks noChangeArrowheads="1"/>
          </p:cNvSpPr>
          <p:nvPr/>
        </p:nvSpPr>
        <p:spPr bwMode="auto">
          <a:xfrm>
            <a:off x="0" y="533400"/>
            <a:ext cx="9144000" cy="58610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2"/>
            </a:pPr>
            <a:r>
              <a:rPr lang="en-US" altLang="en-US" b="1" i="1">
                <a:solidFill>
                  <a:schemeClr val="bg1"/>
                </a:solidFill>
              </a:rPr>
              <a:t>Some Non-negotiable Aspects of a Genuinely Christian View of the World:</a:t>
            </a:r>
            <a:endParaRPr lang="th-TH" altLang="en-US" b="1" i="1">
              <a:solidFill>
                <a:schemeClr val="bg1"/>
              </a:solidFill>
            </a:endParaRPr>
          </a:p>
          <a:p>
            <a:pPr lvl="1" eaLnBrk="1" hangingPunct="1">
              <a:spcBef>
                <a:spcPct val="50000"/>
              </a:spcBef>
              <a:buFontTx/>
              <a:buAutoNum type="alphaUcPeriod" startAt="3"/>
            </a:pPr>
            <a:r>
              <a:rPr lang="en-US" altLang="en-US" b="1">
                <a:solidFill>
                  <a:schemeClr val="bg1"/>
                </a:solidFill>
              </a:rPr>
              <a:t>It is within this revelatory framework and storyline that we ultimately find our place in God’s universe.</a:t>
            </a:r>
            <a:endParaRPr lang="th-TH" altLang="en-US" b="1">
              <a:solidFill>
                <a:schemeClr val="bg1"/>
              </a:solidFill>
            </a:endParaRPr>
          </a:p>
          <a:p>
            <a:pPr lvl="2" eaLnBrk="1" hangingPunct="1">
              <a:spcBef>
                <a:spcPct val="50000"/>
              </a:spcBef>
              <a:buFontTx/>
              <a:buAutoNum type="arabicPeriod"/>
            </a:pPr>
            <a:r>
              <a:rPr lang="en-US" altLang="en-US" b="1">
                <a:solidFill>
                  <a:schemeClr val="bg2"/>
                </a:solidFill>
              </a:rPr>
              <a:t>Where are we (Genesis 1: Psalm 104)?</a:t>
            </a:r>
            <a:endParaRPr lang="th-TH" altLang="en-US" b="1">
              <a:solidFill>
                <a:schemeClr val="bg2"/>
              </a:solidFill>
            </a:endParaRPr>
          </a:p>
          <a:p>
            <a:pPr lvl="2" eaLnBrk="1" hangingPunct="1">
              <a:spcBef>
                <a:spcPct val="50000"/>
              </a:spcBef>
              <a:buFontTx/>
              <a:buAutoNum type="arabicPeriod"/>
            </a:pPr>
            <a:r>
              <a:rPr lang="en-US" altLang="en-US" b="1">
                <a:solidFill>
                  <a:schemeClr val="bg1"/>
                </a:solidFill>
              </a:rPr>
              <a:t>Who are we?</a:t>
            </a:r>
          </a:p>
          <a:p>
            <a:pPr lvl="3" eaLnBrk="1" hangingPunct="1">
              <a:spcBef>
                <a:spcPct val="50000"/>
              </a:spcBef>
              <a:buFontTx/>
              <a:buAutoNum type="alphaLcParenR"/>
            </a:pPr>
            <a:r>
              <a:rPr lang="en-US" altLang="en-US" b="1">
                <a:solidFill>
                  <a:schemeClr val="bg2"/>
                </a:solidFill>
              </a:rPr>
              <a:t>Image-bearers of God (Genesis 1:27-28; James 3:9):</a:t>
            </a:r>
          </a:p>
          <a:p>
            <a:pPr lvl="3" eaLnBrk="1" hangingPunct="1">
              <a:spcBef>
                <a:spcPct val="50000"/>
              </a:spcBef>
              <a:buFontTx/>
              <a:buAutoNum type="alphaLcParenR"/>
            </a:pPr>
            <a:r>
              <a:rPr lang="en-US" altLang="en-US" b="1">
                <a:solidFill>
                  <a:schemeClr val="bg1"/>
                </a:solidFill>
              </a:rPr>
              <a:t>Dependent and Finite Beings (Psalm 8:4-5; 100:3):</a:t>
            </a:r>
            <a:endParaRPr lang="en-US" altLang="en-US">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05740051">
            <a:extLst>
              <a:ext uri="{FF2B5EF4-FFF2-40B4-BE49-F238E27FC236}">
                <a16:creationId xmlns:a16="http://schemas.microsoft.com/office/drawing/2014/main" id="{B234D3E8-AE89-3E49-95CF-79246802B4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descr="aGen0324Dore_AdamAndEveDrivenOutOfEden">
            <a:extLst>
              <a:ext uri="{FF2B5EF4-FFF2-40B4-BE49-F238E27FC236}">
                <a16:creationId xmlns:a16="http://schemas.microsoft.com/office/drawing/2014/main" id="{4351845B-1160-004D-9C8F-AD4D73F79B0B}"/>
              </a:ext>
            </a:extLst>
          </p:cNvPr>
          <p:cNvPicPr>
            <a:picLocks noChangeAspect="1" noChangeArrowheads="1"/>
          </p:cNvPicPr>
          <p:nvPr/>
        </p:nvPicPr>
        <p:blipFill>
          <a:blip r:embed="rId3">
            <a:lum contrast="-40000"/>
            <a:extLst>
              <a:ext uri="{28A0092B-C50C-407E-A947-70E740481C1C}">
                <a14:useLocalDpi xmlns:a14="http://schemas.microsoft.com/office/drawing/2010/main" val="0"/>
              </a:ext>
            </a:extLst>
          </a:blip>
          <a:srcRect l="1010" t="3784" r="2925" b="11670"/>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3">
            <a:extLst>
              <a:ext uri="{FF2B5EF4-FFF2-40B4-BE49-F238E27FC236}">
                <a16:creationId xmlns:a16="http://schemas.microsoft.com/office/drawing/2014/main" id="{6F2FB554-5CDF-F14B-9358-D85810A7BCD9}"/>
              </a:ext>
            </a:extLst>
          </p:cNvPr>
          <p:cNvSpPr txBox="1">
            <a:spLocks noChangeArrowheads="1"/>
          </p:cNvSpPr>
          <p:nvPr/>
        </p:nvSpPr>
        <p:spPr bwMode="auto">
          <a:xfrm>
            <a:off x="0" y="838200"/>
            <a:ext cx="9144000" cy="45783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2"/>
            </a:pPr>
            <a:r>
              <a:rPr lang="en-US" altLang="en-US" b="1" i="1">
                <a:solidFill>
                  <a:schemeClr val="bg1"/>
                </a:solidFill>
              </a:rPr>
              <a:t>Some Non-negotiable Aspects of a Genuinely Christian View of the World:</a:t>
            </a:r>
            <a:endParaRPr lang="th-TH" altLang="en-US" b="1" i="1">
              <a:solidFill>
                <a:schemeClr val="bg1"/>
              </a:solidFill>
            </a:endParaRPr>
          </a:p>
          <a:p>
            <a:pPr lvl="1" eaLnBrk="1" hangingPunct="1">
              <a:spcBef>
                <a:spcPct val="50000"/>
              </a:spcBef>
              <a:buFontTx/>
              <a:buAutoNum type="alphaUcPeriod" startAt="3"/>
            </a:pPr>
            <a:r>
              <a:rPr lang="en-US" altLang="en-US" b="1">
                <a:solidFill>
                  <a:schemeClr val="bg1"/>
                </a:solidFill>
              </a:rPr>
              <a:t>It is within this revelatory framework and storyline that we ultimately find our place in God’s universe.</a:t>
            </a:r>
            <a:endParaRPr lang="th-TH" altLang="en-US" b="1">
              <a:solidFill>
                <a:schemeClr val="bg1"/>
              </a:solidFill>
            </a:endParaRPr>
          </a:p>
          <a:p>
            <a:pPr lvl="2" eaLnBrk="1" hangingPunct="1">
              <a:spcBef>
                <a:spcPct val="50000"/>
              </a:spcBef>
              <a:buFontTx/>
              <a:buAutoNum type="arabicPeriod" startAt="3"/>
            </a:pPr>
            <a:r>
              <a:rPr lang="en-US" altLang="en-US" b="1">
                <a:solidFill>
                  <a:schemeClr val="bg1"/>
                </a:solidFill>
              </a:rPr>
              <a:t>What is wrong?</a:t>
            </a:r>
            <a:endParaRPr lang="th-TH" altLang="en-US" b="1">
              <a:solidFill>
                <a:schemeClr val="bg1"/>
              </a:solidFill>
            </a:endParaRPr>
          </a:p>
          <a:p>
            <a:pPr lvl="3" eaLnBrk="1" hangingPunct="1">
              <a:spcBef>
                <a:spcPct val="50000"/>
              </a:spcBef>
              <a:buFontTx/>
              <a:buAutoNum type="alphaLcParenR"/>
            </a:pPr>
            <a:r>
              <a:rPr lang="en-US" altLang="en-US" b="1">
                <a:solidFill>
                  <a:schemeClr val="bg1"/>
                </a:solidFill>
              </a:rPr>
              <a:t>Some angelic beings and all human beings have rebelled (i.e., </a:t>
            </a:r>
            <a:r>
              <a:rPr lang="en-US" altLang="en-US" b="1" i="1">
                <a:solidFill>
                  <a:schemeClr val="bg1"/>
                </a:solidFill>
              </a:rPr>
              <a:t>sinned</a:t>
            </a:r>
            <a:r>
              <a:rPr lang="en-US" altLang="en-US" b="1">
                <a:solidFill>
                  <a:schemeClr val="bg1"/>
                </a:solidFill>
              </a:rPr>
              <a:t>) against God (Genesis 3; Romans 3:23).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05740051">
            <a:extLst>
              <a:ext uri="{FF2B5EF4-FFF2-40B4-BE49-F238E27FC236}">
                <a16:creationId xmlns:a16="http://schemas.microsoft.com/office/drawing/2014/main" id="{6BBA9BAC-F57D-F047-894D-8AB44E43B4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5" descr="pillars20of20creation">
            <a:extLst>
              <a:ext uri="{FF2B5EF4-FFF2-40B4-BE49-F238E27FC236}">
                <a16:creationId xmlns:a16="http://schemas.microsoft.com/office/drawing/2014/main" id="{08F1D155-8CFB-484A-A1B5-C2BB2AA48A23}"/>
              </a:ext>
            </a:extLst>
          </p:cNvPr>
          <p:cNvPicPr>
            <a:picLocks noChangeAspect="1" noChangeArrowheads="1"/>
          </p:cNvPicPr>
          <p:nvPr/>
        </p:nvPicPr>
        <p:blipFill>
          <a:blip r:embed="rId3">
            <a:lum contrast="-60000"/>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3">
            <a:extLst>
              <a:ext uri="{FF2B5EF4-FFF2-40B4-BE49-F238E27FC236}">
                <a16:creationId xmlns:a16="http://schemas.microsoft.com/office/drawing/2014/main" id="{C8D9932D-6A3F-5046-80EB-AD042899333A}"/>
              </a:ext>
            </a:extLst>
          </p:cNvPr>
          <p:cNvSpPr txBox="1">
            <a:spLocks noChangeArrowheads="1"/>
          </p:cNvSpPr>
          <p:nvPr/>
        </p:nvSpPr>
        <p:spPr bwMode="auto">
          <a:xfrm>
            <a:off x="0" y="914400"/>
            <a:ext cx="9144000" cy="50053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2"/>
            </a:pPr>
            <a:r>
              <a:rPr lang="en-US" altLang="en-US" b="1" i="1">
                <a:solidFill>
                  <a:schemeClr val="bg1"/>
                </a:solidFill>
              </a:rPr>
              <a:t>Some Non-negotiable Aspects of a Genuinely Christian View of the World:</a:t>
            </a:r>
            <a:endParaRPr lang="th-TH" altLang="en-US" b="1" i="1">
              <a:solidFill>
                <a:schemeClr val="bg1"/>
              </a:solidFill>
            </a:endParaRPr>
          </a:p>
          <a:p>
            <a:pPr lvl="1" eaLnBrk="1" hangingPunct="1">
              <a:spcBef>
                <a:spcPct val="50000"/>
              </a:spcBef>
              <a:buFontTx/>
              <a:buAutoNum type="alphaUcPeriod" startAt="3"/>
            </a:pPr>
            <a:r>
              <a:rPr lang="en-US" altLang="en-US" b="1">
                <a:solidFill>
                  <a:schemeClr val="bg1"/>
                </a:solidFill>
              </a:rPr>
              <a:t>It is within this revelatory framework and storyline that we ultimately find our place in God’s universe.</a:t>
            </a:r>
            <a:endParaRPr lang="th-TH" altLang="en-US" b="1">
              <a:solidFill>
                <a:schemeClr val="bg1"/>
              </a:solidFill>
            </a:endParaRPr>
          </a:p>
          <a:p>
            <a:pPr lvl="2" eaLnBrk="1" hangingPunct="1">
              <a:spcBef>
                <a:spcPct val="50000"/>
              </a:spcBef>
              <a:buFontTx/>
              <a:buAutoNum type="arabicPeriod" startAt="3"/>
            </a:pPr>
            <a:r>
              <a:rPr lang="en-US" altLang="en-US" b="1">
                <a:solidFill>
                  <a:schemeClr val="bg1"/>
                </a:solidFill>
              </a:rPr>
              <a:t>What is wrong?</a:t>
            </a:r>
            <a:endParaRPr lang="th-TH" altLang="en-US" b="1">
              <a:solidFill>
                <a:schemeClr val="bg1"/>
              </a:solidFill>
            </a:endParaRPr>
          </a:p>
          <a:p>
            <a:pPr lvl="3" eaLnBrk="1" hangingPunct="1">
              <a:spcBef>
                <a:spcPct val="50000"/>
              </a:spcBef>
              <a:buFontTx/>
              <a:buAutoNum type="alphaLcParenR" startAt="2"/>
            </a:pPr>
            <a:r>
              <a:rPr lang="en-US" altLang="en-US" b="1">
                <a:solidFill>
                  <a:schemeClr val="bg1"/>
                </a:solidFill>
              </a:rPr>
              <a:t>While still retaining a vestige of goodness, all creation has been marred and subject to the fallout of rejecting God’s Lordship (Genesis 3; Romans 8).</a:t>
            </a:r>
            <a:endParaRPr lang="en-US" altLang="en-US">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05740051">
            <a:extLst>
              <a:ext uri="{FF2B5EF4-FFF2-40B4-BE49-F238E27FC236}">
                <a16:creationId xmlns:a16="http://schemas.microsoft.com/office/drawing/2014/main" id="{02946D9E-91CD-1041-B3DF-A7235F40EC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5" descr="Coffin-Not-the-ideal-place-to-live-in">
            <a:extLst>
              <a:ext uri="{FF2B5EF4-FFF2-40B4-BE49-F238E27FC236}">
                <a16:creationId xmlns:a16="http://schemas.microsoft.com/office/drawing/2014/main" id="{0219A96F-C8AB-0149-AC19-B11711AE3DD0}"/>
              </a:ext>
            </a:extLst>
          </p:cNvPr>
          <p:cNvPicPr>
            <a:picLocks noChangeAspect="1" noChangeArrowheads="1"/>
          </p:cNvPicPr>
          <p:nvPr/>
        </p:nvPicPr>
        <p:blipFill>
          <a:blip r:embed="rId3">
            <a:lum contrast="-4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3">
            <a:extLst>
              <a:ext uri="{FF2B5EF4-FFF2-40B4-BE49-F238E27FC236}">
                <a16:creationId xmlns:a16="http://schemas.microsoft.com/office/drawing/2014/main" id="{A9B7C001-5CA8-604D-BE13-663947A08B96}"/>
              </a:ext>
            </a:extLst>
          </p:cNvPr>
          <p:cNvSpPr txBox="1">
            <a:spLocks noChangeArrowheads="1"/>
          </p:cNvSpPr>
          <p:nvPr/>
        </p:nvSpPr>
        <p:spPr bwMode="auto">
          <a:xfrm>
            <a:off x="0" y="914400"/>
            <a:ext cx="9144000" cy="41513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2"/>
            </a:pPr>
            <a:r>
              <a:rPr lang="en-US" altLang="en-US" b="1" i="1">
                <a:solidFill>
                  <a:schemeClr val="bg1"/>
                </a:solidFill>
              </a:rPr>
              <a:t>Some Non-negotiable Aspects of a Genuinely Christian View of the World:</a:t>
            </a:r>
            <a:endParaRPr lang="th-TH" altLang="en-US" b="1" i="1">
              <a:solidFill>
                <a:schemeClr val="bg1"/>
              </a:solidFill>
            </a:endParaRPr>
          </a:p>
          <a:p>
            <a:pPr lvl="1" eaLnBrk="1" hangingPunct="1">
              <a:spcBef>
                <a:spcPct val="50000"/>
              </a:spcBef>
              <a:buFontTx/>
              <a:buAutoNum type="alphaUcPeriod" startAt="3"/>
            </a:pPr>
            <a:r>
              <a:rPr lang="en-US" altLang="en-US" b="1">
                <a:solidFill>
                  <a:schemeClr val="bg1"/>
                </a:solidFill>
              </a:rPr>
              <a:t>It is within this revelatory framework and storyline that we ultimately find our place in God’s universe.</a:t>
            </a:r>
            <a:endParaRPr lang="th-TH" altLang="en-US" b="1">
              <a:solidFill>
                <a:schemeClr val="bg1"/>
              </a:solidFill>
            </a:endParaRPr>
          </a:p>
          <a:p>
            <a:pPr lvl="2" eaLnBrk="1" hangingPunct="1">
              <a:spcBef>
                <a:spcPct val="50000"/>
              </a:spcBef>
              <a:buFontTx/>
              <a:buAutoNum type="arabicPeriod" startAt="3"/>
            </a:pPr>
            <a:r>
              <a:rPr lang="en-US" altLang="en-US" b="1">
                <a:solidFill>
                  <a:schemeClr val="bg1"/>
                </a:solidFill>
              </a:rPr>
              <a:t>What is wrong?</a:t>
            </a:r>
            <a:endParaRPr lang="th-TH" altLang="en-US" b="1">
              <a:solidFill>
                <a:schemeClr val="bg1"/>
              </a:solidFill>
            </a:endParaRPr>
          </a:p>
          <a:p>
            <a:pPr lvl="3" eaLnBrk="1" hangingPunct="1">
              <a:spcBef>
                <a:spcPct val="50000"/>
              </a:spcBef>
              <a:buFontTx/>
              <a:buAutoNum type="alphaLcParenR" startAt="3"/>
            </a:pPr>
            <a:r>
              <a:rPr lang="en-US" altLang="en-US" b="1">
                <a:solidFill>
                  <a:schemeClr val="bg1"/>
                </a:solidFill>
              </a:rPr>
              <a:t>All rebels are condemned to death (Romans 6:23; Revelation 20:10).</a:t>
            </a:r>
            <a:endParaRPr lang="en-US" altLang="en-US">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05740051">
            <a:extLst>
              <a:ext uri="{FF2B5EF4-FFF2-40B4-BE49-F238E27FC236}">
                <a16:creationId xmlns:a16="http://schemas.microsoft.com/office/drawing/2014/main" id="{64642811-5094-5544-89E7-A1D5CD328F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4" descr="pic20">
            <a:extLst>
              <a:ext uri="{FF2B5EF4-FFF2-40B4-BE49-F238E27FC236}">
                <a16:creationId xmlns:a16="http://schemas.microsoft.com/office/drawing/2014/main" id="{BBDE363A-6D6C-8746-B15B-95CDDAC425D2}"/>
              </a:ext>
            </a:extLst>
          </p:cNvPr>
          <p:cNvPicPr>
            <a:picLocks noChangeAspect="1" noChangeArrowheads="1"/>
          </p:cNvPicPr>
          <p:nvPr/>
        </p:nvPicPr>
        <p:blipFill>
          <a:blip r:embed="rId3">
            <a:lum contrast="-20000"/>
            <a:extLst>
              <a:ext uri="{28A0092B-C50C-407E-A947-70E740481C1C}">
                <a14:useLocalDpi xmlns:a14="http://schemas.microsoft.com/office/drawing/2010/main" val="0"/>
              </a:ext>
            </a:extLst>
          </a:blip>
          <a:srcRect b="1221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3">
            <a:extLst>
              <a:ext uri="{FF2B5EF4-FFF2-40B4-BE49-F238E27FC236}">
                <a16:creationId xmlns:a16="http://schemas.microsoft.com/office/drawing/2014/main" id="{321480F5-58E2-8D46-881D-03290631BB03}"/>
              </a:ext>
            </a:extLst>
          </p:cNvPr>
          <p:cNvSpPr txBox="1">
            <a:spLocks noChangeArrowheads="1"/>
          </p:cNvSpPr>
          <p:nvPr/>
        </p:nvSpPr>
        <p:spPr bwMode="auto">
          <a:xfrm>
            <a:off x="0" y="914400"/>
            <a:ext cx="9144000" cy="59404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2"/>
            </a:pPr>
            <a:r>
              <a:rPr lang="en-US" altLang="en-US" b="1" i="1">
                <a:solidFill>
                  <a:schemeClr val="bg1"/>
                </a:solidFill>
              </a:rPr>
              <a:t>Some Non-negotiable Aspects of a Genuinely Christian View of the World:</a:t>
            </a:r>
            <a:endParaRPr lang="th-TH" altLang="en-US" b="1" i="1">
              <a:solidFill>
                <a:schemeClr val="bg1"/>
              </a:solidFill>
            </a:endParaRPr>
          </a:p>
          <a:p>
            <a:pPr lvl="1" eaLnBrk="1" hangingPunct="1">
              <a:spcBef>
                <a:spcPct val="50000"/>
              </a:spcBef>
              <a:buFontTx/>
              <a:buAutoNum type="alphaUcPeriod" startAt="3"/>
            </a:pPr>
            <a:r>
              <a:rPr lang="en-US" altLang="en-US" b="1">
                <a:solidFill>
                  <a:schemeClr val="bg1"/>
                </a:solidFill>
              </a:rPr>
              <a:t>It is within this revelatory framework and storyline that we ultimately find our place in God’s universe.</a:t>
            </a:r>
            <a:endParaRPr lang="th-TH" altLang="en-US" b="1">
              <a:solidFill>
                <a:schemeClr val="bg1"/>
              </a:solidFill>
            </a:endParaRPr>
          </a:p>
          <a:p>
            <a:pPr lvl="2" eaLnBrk="1" hangingPunct="1">
              <a:spcBef>
                <a:spcPct val="50000"/>
              </a:spcBef>
              <a:buFontTx/>
              <a:buAutoNum type="arabicPeriod" startAt="4"/>
            </a:pPr>
            <a:r>
              <a:rPr lang="en-US" altLang="en-US" b="1">
                <a:solidFill>
                  <a:schemeClr val="bg1"/>
                </a:solidFill>
              </a:rPr>
              <a:t>What is the remedy?</a:t>
            </a:r>
            <a:endParaRPr lang="th-TH" altLang="en-US" b="1">
              <a:solidFill>
                <a:schemeClr val="bg1"/>
              </a:solidFill>
            </a:endParaRPr>
          </a:p>
          <a:p>
            <a:pPr lvl="3" eaLnBrk="1" hangingPunct="1">
              <a:spcBef>
                <a:spcPct val="50000"/>
              </a:spcBef>
              <a:buFontTx/>
              <a:buAutoNum type="alphaLcParenR"/>
            </a:pPr>
            <a:r>
              <a:rPr lang="en-US" altLang="en-US" sz="2500" b="1">
                <a:solidFill>
                  <a:schemeClr val="bg1"/>
                </a:solidFill>
              </a:rPr>
              <a:t>Jesus, who is God in the flesh, came to earth to live a perfect and exemplary life, wholly pleasing to God, and to die in our place so we could be restored to intimate</a:t>
            </a:r>
            <a:r>
              <a:rPr lang="en-US" altLang="en-US" sz="2500">
                <a:solidFill>
                  <a:schemeClr val="bg1"/>
                </a:solidFill>
              </a:rPr>
              <a:t> </a:t>
            </a:r>
            <a:r>
              <a:rPr lang="en-US" altLang="en-US" sz="2500" b="1">
                <a:solidFill>
                  <a:schemeClr val="bg1"/>
                </a:solidFill>
              </a:rPr>
              <a:t> fellowship with God, and the rest of creation could ultimately be redeemed for His glory</a:t>
            </a:r>
            <a:r>
              <a:rPr lang="en-SG" altLang="en-US" sz="2500">
                <a:solidFill>
                  <a:schemeClr val="bg1"/>
                </a:solidFill>
              </a:rPr>
              <a:t> </a:t>
            </a:r>
            <a:r>
              <a:rPr lang="en-US" altLang="en-US" sz="2500" b="1">
                <a:solidFill>
                  <a:schemeClr val="bg1"/>
                </a:solidFill>
              </a:rPr>
              <a:t>(Romans 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05740051">
            <a:extLst>
              <a:ext uri="{FF2B5EF4-FFF2-40B4-BE49-F238E27FC236}">
                <a16:creationId xmlns:a16="http://schemas.microsoft.com/office/drawing/2014/main" id="{AD035762-58B0-F24A-AF5F-6B894A7A5C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5">
            <a:extLst>
              <a:ext uri="{FF2B5EF4-FFF2-40B4-BE49-F238E27FC236}">
                <a16:creationId xmlns:a16="http://schemas.microsoft.com/office/drawing/2014/main" id="{0D3CB817-1392-9249-9323-3CE7E6ACCBAF}"/>
              </a:ext>
            </a:extLst>
          </p:cNvPr>
          <p:cNvSpPr txBox="1">
            <a:spLocks noChangeArrowheads="1"/>
          </p:cNvSpPr>
          <p:nvPr/>
        </p:nvSpPr>
        <p:spPr bwMode="auto">
          <a:xfrm>
            <a:off x="304800" y="1066800"/>
            <a:ext cx="8610600" cy="5191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algn="ctr" eaLnBrk="1" hangingPunct="1">
              <a:spcBef>
                <a:spcPct val="50000"/>
              </a:spcBef>
              <a:buFontTx/>
              <a:buAutoNum type="romanUcPeriod"/>
            </a:pPr>
            <a:r>
              <a:rPr lang="en-US" altLang="en-US" b="1" i="1">
                <a:solidFill>
                  <a:schemeClr val="bg1"/>
                </a:solidFill>
              </a:rPr>
              <a:t>Introduction</a:t>
            </a:r>
            <a:endParaRPr lang="th-TH" altLang="en-US" b="1" i="1">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05740051">
            <a:extLst>
              <a:ext uri="{FF2B5EF4-FFF2-40B4-BE49-F238E27FC236}">
                <a16:creationId xmlns:a16="http://schemas.microsoft.com/office/drawing/2014/main" id="{28311DE8-4C5C-1446-88C6-DF4AC95B0D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4" descr="Jesus_Risen_at_Tomb">
            <a:extLst>
              <a:ext uri="{FF2B5EF4-FFF2-40B4-BE49-F238E27FC236}">
                <a16:creationId xmlns:a16="http://schemas.microsoft.com/office/drawing/2014/main" id="{1989893E-41CA-2240-B4A3-D7081A5D1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9750"/>
            <a:ext cx="9144000" cy="924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3">
            <a:extLst>
              <a:ext uri="{FF2B5EF4-FFF2-40B4-BE49-F238E27FC236}">
                <a16:creationId xmlns:a16="http://schemas.microsoft.com/office/drawing/2014/main" id="{1F5D8AF2-BB0A-D54C-A9DB-636830B81FD2}"/>
              </a:ext>
            </a:extLst>
          </p:cNvPr>
          <p:cNvSpPr txBox="1">
            <a:spLocks noChangeArrowheads="1"/>
          </p:cNvSpPr>
          <p:nvPr/>
        </p:nvSpPr>
        <p:spPr bwMode="auto">
          <a:xfrm>
            <a:off x="0" y="914400"/>
            <a:ext cx="9144000" cy="58594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2"/>
            </a:pPr>
            <a:r>
              <a:rPr lang="en-US" altLang="en-US" b="1" i="1">
                <a:solidFill>
                  <a:schemeClr val="bg1"/>
                </a:solidFill>
              </a:rPr>
              <a:t>Some Non-negotiable Aspects of a Genuinely Christian View of the World:</a:t>
            </a:r>
            <a:endParaRPr lang="th-TH" altLang="en-US" b="1" i="1">
              <a:solidFill>
                <a:schemeClr val="bg1"/>
              </a:solidFill>
            </a:endParaRPr>
          </a:p>
          <a:p>
            <a:pPr lvl="1" eaLnBrk="1" hangingPunct="1">
              <a:spcBef>
                <a:spcPct val="50000"/>
              </a:spcBef>
              <a:buFontTx/>
              <a:buAutoNum type="alphaUcPeriod" startAt="3"/>
            </a:pPr>
            <a:r>
              <a:rPr lang="en-US" altLang="en-US" b="1">
                <a:solidFill>
                  <a:schemeClr val="bg1"/>
                </a:solidFill>
              </a:rPr>
              <a:t>It is within this revelatory framework and storyline that we ultimately find our place in God’s universe.</a:t>
            </a:r>
            <a:endParaRPr lang="th-TH" altLang="en-US" b="1">
              <a:solidFill>
                <a:schemeClr val="bg1"/>
              </a:solidFill>
            </a:endParaRPr>
          </a:p>
          <a:p>
            <a:pPr lvl="2" eaLnBrk="1" hangingPunct="1">
              <a:spcBef>
                <a:spcPct val="50000"/>
              </a:spcBef>
              <a:buFontTx/>
              <a:buAutoNum type="arabicPeriod" startAt="4"/>
            </a:pPr>
            <a:r>
              <a:rPr lang="en-US" altLang="en-US" b="1">
                <a:solidFill>
                  <a:schemeClr val="bg1"/>
                </a:solidFill>
              </a:rPr>
              <a:t>What is the remedy?</a:t>
            </a:r>
            <a:endParaRPr lang="th-TH" altLang="en-US" b="1">
              <a:solidFill>
                <a:schemeClr val="bg1"/>
              </a:solidFill>
            </a:endParaRPr>
          </a:p>
          <a:p>
            <a:pPr lvl="3" eaLnBrk="1" hangingPunct="1">
              <a:spcBef>
                <a:spcPct val="50000"/>
              </a:spcBef>
              <a:buFontTx/>
              <a:buAutoNum type="alphaLcParenR" startAt="2"/>
            </a:pPr>
            <a:r>
              <a:rPr lang="en-US" altLang="en-US" b="1">
                <a:solidFill>
                  <a:schemeClr val="bg1"/>
                </a:solidFill>
              </a:rPr>
              <a:t>After He died, Jesus rose from the grave to prove that His life and death were sufficient to forgive our sin, to enable us to have fellowship with God (1 Corinthians 15), and to ultimately redeem creation from the curse of sin.</a:t>
            </a:r>
            <a:r>
              <a:rPr lang="en-SG" altLang="en-US" b="1">
                <a:solidFill>
                  <a:schemeClr val="bg1"/>
                </a:solidFill>
              </a:rPr>
              <a:t> </a:t>
            </a:r>
            <a:endParaRPr lang="en-US" altLang="en-US" b="1">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05740051">
            <a:extLst>
              <a:ext uri="{FF2B5EF4-FFF2-40B4-BE49-F238E27FC236}">
                <a16:creationId xmlns:a16="http://schemas.microsoft.com/office/drawing/2014/main" id="{0111B5FF-1C08-1A45-8553-442F94F8A2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3">
            <a:extLst>
              <a:ext uri="{FF2B5EF4-FFF2-40B4-BE49-F238E27FC236}">
                <a16:creationId xmlns:a16="http://schemas.microsoft.com/office/drawing/2014/main" id="{2DAF1A18-EB5B-1C43-8861-FFAFB9D39C10}"/>
              </a:ext>
            </a:extLst>
          </p:cNvPr>
          <p:cNvSpPr txBox="1">
            <a:spLocks noChangeArrowheads="1"/>
          </p:cNvSpPr>
          <p:nvPr/>
        </p:nvSpPr>
        <p:spPr bwMode="auto">
          <a:xfrm>
            <a:off x="0" y="914400"/>
            <a:ext cx="9144000" cy="58594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2"/>
            </a:pPr>
            <a:r>
              <a:rPr lang="en-US" altLang="en-US" b="1" i="1">
                <a:solidFill>
                  <a:schemeClr val="bg1"/>
                </a:solidFill>
              </a:rPr>
              <a:t>Some Non-negotiable Aspects of a Genuinely Christian View of the World:</a:t>
            </a:r>
            <a:endParaRPr lang="th-TH" altLang="en-US" b="1" i="1">
              <a:solidFill>
                <a:schemeClr val="bg1"/>
              </a:solidFill>
            </a:endParaRPr>
          </a:p>
          <a:p>
            <a:pPr lvl="1" eaLnBrk="1" hangingPunct="1">
              <a:spcBef>
                <a:spcPct val="50000"/>
              </a:spcBef>
              <a:buFontTx/>
              <a:buAutoNum type="alphaUcPeriod" startAt="3"/>
            </a:pPr>
            <a:r>
              <a:rPr lang="en-US" altLang="en-US" b="1">
                <a:solidFill>
                  <a:schemeClr val="bg1"/>
                </a:solidFill>
              </a:rPr>
              <a:t>It is within this revelatory framework and storyline that we ultimately find our place in God’s universe.</a:t>
            </a:r>
            <a:endParaRPr lang="th-TH" altLang="en-US" b="1">
              <a:solidFill>
                <a:schemeClr val="bg1"/>
              </a:solidFill>
            </a:endParaRPr>
          </a:p>
          <a:p>
            <a:pPr lvl="2" eaLnBrk="1" hangingPunct="1">
              <a:spcBef>
                <a:spcPct val="50000"/>
              </a:spcBef>
              <a:buFontTx/>
              <a:buAutoNum type="arabicPeriod" startAt="4"/>
            </a:pPr>
            <a:r>
              <a:rPr lang="en-US" altLang="en-US" b="1">
                <a:solidFill>
                  <a:schemeClr val="bg1"/>
                </a:solidFill>
              </a:rPr>
              <a:t>What is the remedy?</a:t>
            </a:r>
            <a:endParaRPr lang="th-TH" altLang="en-US" b="1">
              <a:solidFill>
                <a:schemeClr val="bg1"/>
              </a:solidFill>
            </a:endParaRPr>
          </a:p>
          <a:p>
            <a:pPr lvl="3" eaLnBrk="1" hangingPunct="1">
              <a:spcBef>
                <a:spcPct val="50000"/>
              </a:spcBef>
              <a:buFontTx/>
              <a:buAutoNum type="alphaLcParenR" startAt="3"/>
            </a:pPr>
            <a:r>
              <a:rPr lang="en-US" altLang="en-US" b="1">
                <a:solidFill>
                  <a:schemeClr val="bg1"/>
                </a:solidFill>
              </a:rPr>
              <a:t>By placing faith in Jesus for forgiveness, everyone can experience God’s forgiveness and join His family.  The sufficiency of His sacrifice makes it complete, and we can add nothing to it to save ourselves (Ephesians 2:8-9).</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05740051">
            <a:extLst>
              <a:ext uri="{FF2B5EF4-FFF2-40B4-BE49-F238E27FC236}">
                <a16:creationId xmlns:a16="http://schemas.microsoft.com/office/drawing/2014/main" id="{3CC43280-9298-4642-8C55-BDB5CD813E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4" descr="jesus01_b">
            <a:extLst>
              <a:ext uri="{FF2B5EF4-FFF2-40B4-BE49-F238E27FC236}">
                <a16:creationId xmlns:a16="http://schemas.microsoft.com/office/drawing/2014/main" id="{D3A9181E-6C28-AD49-8803-A2DA251776B3}"/>
              </a:ext>
            </a:extLst>
          </p:cNvPr>
          <p:cNvPicPr>
            <a:picLocks noChangeAspect="1" noChangeArrowheads="1"/>
          </p:cNvPicPr>
          <p:nvPr/>
        </p:nvPicPr>
        <p:blipFill>
          <a:blip r:embed="rId3">
            <a:lum contrast="-4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3">
            <a:extLst>
              <a:ext uri="{FF2B5EF4-FFF2-40B4-BE49-F238E27FC236}">
                <a16:creationId xmlns:a16="http://schemas.microsoft.com/office/drawing/2014/main" id="{5C20D231-985A-D741-AB41-72D175AA7AD7}"/>
              </a:ext>
            </a:extLst>
          </p:cNvPr>
          <p:cNvSpPr txBox="1">
            <a:spLocks noChangeArrowheads="1"/>
          </p:cNvSpPr>
          <p:nvPr/>
        </p:nvSpPr>
        <p:spPr bwMode="auto">
          <a:xfrm>
            <a:off x="0" y="914400"/>
            <a:ext cx="9144000" cy="50053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2"/>
            </a:pPr>
            <a:r>
              <a:rPr lang="en-US" altLang="en-US" b="1" i="1">
                <a:solidFill>
                  <a:schemeClr val="bg1"/>
                </a:solidFill>
              </a:rPr>
              <a:t>Some Non-negotiable Aspects of a Genuinely Christian View of the World:</a:t>
            </a:r>
            <a:endParaRPr lang="th-TH" altLang="en-US" b="1" i="1">
              <a:solidFill>
                <a:schemeClr val="bg1"/>
              </a:solidFill>
            </a:endParaRPr>
          </a:p>
          <a:p>
            <a:pPr lvl="1" eaLnBrk="1" hangingPunct="1">
              <a:spcBef>
                <a:spcPct val="50000"/>
              </a:spcBef>
              <a:buFontTx/>
              <a:buAutoNum type="alphaUcPeriod" startAt="3"/>
            </a:pPr>
            <a:r>
              <a:rPr lang="en-US" altLang="en-US" b="1">
                <a:solidFill>
                  <a:schemeClr val="bg1"/>
                </a:solidFill>
              </a:rPr>
              <a:t>It is within this revelatory framework and storyline that we ultimately find our place in God’s universe.</a:t>
            </a:r>
            <a:endParaRPr lang="th-TH" altLang="en-US" b="1">
              <a:solidFill>
                <a:schemeClr val="bg1"/>
              </a:solidFill>
            </a:endParaRPr>
          </a:p>
          <a:p>
            <a:pPr lvl="2" eaLnBrk="1" hangingPunct="1">
              <a:spcBef>
                <a:spcPct val="50000"/>
              </a:spcBef>
              <a:buFontTx/>
              <a:buAutoNum type="arabicPeriod" startAt="4"/>
            </a:pPr>
            <a:r>
              <a:rPr lang="en-US" altLang="en-US" b="1">
                <a:solidFill>
                  <a:schemeClr val="bg1"/>
                </a:solidFill>
              </a:rPr>
              <a:t>What is the remedy?</a:t>
            </a:r>
            <a:endParaRPr lang="th-TH" altLang="en-US" b="1">
              <a:solidFill>
                <a:schemeClr val="bg1"/>
              </a:solidFill>
            </a:endParaRPr>
          </a:p>
          <a:p>
            <a:pPr lvl="3" eaLnBrk="1" hangingPunct="1">
              <a:spcBef>
                <a:spcPct val="50000"/>
              </a:spcBef>
              <a:buFontTx/>
              <a:buAutoNum type="alphaLcParenR" startAt="4"/>
            </a:pPr>
            <a:r>
              <a:rPr lang="en-US" altLang="en-US" b="1">
                <a:solidFill>
                  <a:schemeClr val="bg1"/>
                </a:solidFill>
              </a:rPr>
              <a:t>Because of His sufficiency for salvation, apart from Jesus, there is no hope or means of salvation (John 14:6; Acts 4:12).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05740051">
            <a:extLst>
              <a:ext uri="{FF2B5EF4-FFF2-40B4-BE49-F238E27FC236}">
                <a16:creationId xmlns:a16="http://schemas.microsoft.com/office/drawing/2014/main" id="{1F001DA2-9747-1847-974C-0DFD3FE66E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3">
            <a:extLst>
              <a:ext uri="{FF2B5EF4-FFF2-40B4-BE49-F238E27FC236}">
                <a16:creationId xmlns:a16="http://schemas.microsoft.com/office/drawing/2014/main" id="{DEBC42D6-649D-C441-A2D1-F75DA6ED8B38}"/>
              </a:ext>
            </a:extLst>
          </p:cNvPr>
          <p:cNvSpPr txBox="1">
            <a:spLocks noChangeArrowheads="1"/>
          </p:cNvSpPr>
          <p:nvPr/>
        </p:nvSpPr>
        <p:spPr bwMode="auto">
          <a:xfrm>
            <a:off x="0" y="914400"/>
            <a:ext cx="9144000" cy="37242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2"/>
            </a:pPr>
            <a:r>
              <a:rPr lang="en-US" altLang="en-US" b="1" i="1">
                <a:solidFill>
                  <a:schemeClr val="bg1"/>
                </a:solidFill>
              </a:rPr>
              <a:t>Some Non-negotiable Aspects of a Genuinely Christian View of the World:</a:t>
            </a:r>
            <a:endParaRPr lang="th-TH" altLang="en-US" b="1" i="1">
              <a:solidFill>
                <a:schemeClr val="bg1"/>
              </a:solidFill>
            </a:endParaRPr>
          </a:p>
          <a:p>
            <a:pPr lvl="1" eaLnBrk="1" hangingPunct="1">
              <a:spcBef>
                <a:spcPct val="50000"/>
              </a:spcBef>
              <a:buFontTx/>
              <a:buAutoNum type="alphaUcPeriod" startAt="3"/>
            </a:pPr>
            <a:r>
              <a:rPr lang="en-US" altLang="en-US" b="1">
                <a:solidFill>
                  <a:schemeClr val="bg1"/>
                </a:solidFill>
              </a:rPr>
              <a:t>It is within this revelatory framework and storyline that we ultimately find our place in God’s universe.</a:t>
            </a:r>
            <a:endParaRPr lang="th-TH" altLang="en-US" b="1">
              <a:solidFill>
                <a:schemeClr val="bg1"/>
              </a:solidFill>
            </a:endParaRPr>
          </a:p>
          <a:p>
            <a:pPr lvl="2" eaLnBrk="1" hangingPunct="1">
              <a:spcBef>
                <a:spcPct val="50000"/>
              </a:spcBef>
              <a:buFontTx/>
              <a:buAutoNum type="arabicPeriod" startAt="5"/>
            </a:pPr>
            <a:r>
              <a:rPr lang="en-US" altLang="en-US" b="1">
                <a:solidFill>
                  <a:schemeClr val="bg1"/>
                </a:solidFill>
              </a:rPr>
              <a:t>What time is it?</a:t>
            </a:r>
            <a:endParaRPr lang="th-TH" altLang="en-US" b="1">
              <a:solidFill>
                <a:schemeClr val="bg1"/>
              </a:solidFill>
            </a:endParaRPr>
          </a:p>
          <a:p>
            <a:pPr lvl="3" eaLnBrk="1" hangingPunct="1">
              <a:spcBef>
                <a:spcPct val="50000"/>
              </a:spcBef>
              <a:buFontTx/>
              <a:buAutoNum type="alphaLcParenR"/>
            </a:pPr>
            <a:r>
              <a:rPr lang="en-US" altLang="en-US" b="1">
                <a:solidFill>
                  <a:schemeClr val="bg1"/>
                </a:solidFill>
              </a:rPr>
              <a:t>This is our time (Esther 4:14b).</a:t>
            </a:r>
            <a:endParaRPr lang="en-US" altLang="en-US">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05740051">
            <a:extLst>
              <a:ext uri="{FF2B5EF4-FFF2-40B4-BE49-F238E27FC236}">
                <a16:creationId xmlns:a16="http://schemas.microsoft.com/office/drawing/2014/main" id="{F5524FA0-3BC3-4040-884F-B4BD213C75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3">
            <a:extLst>
              <a:ext uri="{FF2B5EF4-FFF2-40B4-BE49-F238E27FC236}">
                <a16:creationId xmlns:a16="http://schemas.microsoft.com/office/drawing/2014/main" id="{5079BAD9-5684-D248-83CB-BA0B40C8CA4F}"/>
              </a:ext>
            </a:extLst>
          </p:cNvPr>
          <p:cNvSpPr txBox="1">
            <a:spLocks noChangeArrowheads="1"/>
          </p:cNvSpPr>
          <p:nvPr/>
        </p:nvSpPr>
        <p:spPr bwMode="auto">
          <a:xfrm>
            <a:off x="0" y="533400"/>
            <a:ext cx="8991600" cy="60594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2"/>
            </a:pPr>
            <a:r>
              <a:rPr lang="en-US" altLang="en-US" b="1" i="1">
                <a:solidFill>
                  <a:schemeClr val="bg1"/>
                </a:solidFill>
              </a:rPr>
              <a:t>Some Non-negotiable Aspects of a Genuinely Christian View of the World:</a:t>
            </a:r>
            <a:endParaRPr lang="th-TH" altLang="en-US" b="1" i="1">
              <a:solidFill>
                <a:schemeClr val="bg1"/>
              </a:solidFill>
            </a:endParaRPr>
          </a:p>
          <a:p>
            <a:pPr lvl="1" eaLnBrk="1" hangingPunct="1">
              <a:spcBef>
                <a:spcPct val="50000"/>
              </a:spcBef>
              <a:buFontTx/>
              <a:buAutoNum type="alphaUcPeriod" startAt="3"/>
            </a:pPr>
            <a:r>
              <a:rPr lang="en-US" altLang="en-US" b="1">
                <a:solidFill>
                  <a:schemeClr val="bg1"/>
                </a:solidFill>
              </a:rPr>
              <a:t>It is within this revelatory framework and storyline that we ultimately find our place in God’s universe.</a:t>
            </a:r>
            <a:endParaRPr lang="th-TH" altLang="en-US" b="1">
              <a:solidFill>
                <a:schemeClr val="bg1"/>
              </a:solidFill>
            </a:endParaRPr>
          </a:p>
          <a:p>
            <a:pPr lvl="2" eaLnBrk="1" hangingPunct="1">
              <a:spcBef>
                <a:spcPct val="50000"/>
              </a:spcBef>
              <a:buFontTx/>
              <a:buAutoNum type="arabicPeriod" startAt="5"/>
            </a:pPr>
            <a:r>
              <a:rPr lang="en-US" altLang="en-US" b="1">
                <a:solidFill>
                  <a:schemeClr val="bg1"/>
                </a:solidFill>
              </a:rPr>
              <a:t>What time is it?</a:t>
            </a:r>
            <a:endParaRPr lang="th-TH" altLang="en-US" b="1">
              <a:solidFill>
                <a:schemeClr val="bg1"/>
              </a:solidFill>
            </a:endParaRPr>
          </a:p>
          <a:p>
            <a:pPr lvl="3" eaLnBrk="1" hangingPunct="1">
              <a:spcBef>
                <a:spcPct val="50000"/>
              </a:spcBef>
              <a:buFontTx/>
              <a:buAutoNum type="alphaLcParenR" startAt="2"/>
            </a:pPr>
            <a:r>
              <a:rPr lang="en-US" altLang="en-US" sz="2600" b="1">
                <a:solidFill>
                  <a:schemeClr val="bg1"/>
                </a:solidFill>
              </a:rPr>
              <a:t>While after Christ’s death and resurrection, it is still prior to His return when God through Christ will finally righteously judge and justly deal with any and all sin.  Afterwards, He will inaugurate His ultimate kingdom reign for all eternity within a new heaven and a new earth.</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05740051">
            <a:extLst>
              <a:ext uri="{FF2B5EF4-FFF2-40B4-BE49-F238E27FC236}">
                <a16:creationId xmlns:a16="http://schemas.microsoft.com/office/drawing/2014/main" id="{D67F7B97-3A5F-C44E-A1A2-05ECEE611F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4" descr="holy_spirit_sky">
            <a:extLst>
              <a:ext uri="{FF2B5EF4-FFF2-40B4-BE49-F238E27FC236}">
                <a16:creationId xmlns:a16="http://schemas.microsoft.com/office/drawing/2014/main" id="{34E54AD7-38D1-8F40-A0D1-86D21BDB50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3">
            <a:extLst>
              <a:ext uri="{FF2B5EF4-FFF2-40B4-BE49-F238E27FC236}">
                <a16:creationId xmlns:a16="http://schemas.microsoft.com/office/drawing/2014/main" id="{0F70887C-18BE-A943-90FF-5D68319B8569}"/>
              </a:ext>
            </a:extLst>
          </p:cNvPr>
          <p:cNvSpPr txBox="1">
            <a:spLocks noChangeArrowheads="1"/>
          </p:cNvSpPr>
          <p:nvPr/>
        </p:nvSpPr>
        <p:spPr bwMode="auto">
          <a:xfrm>
            <a:off x="0" y="914400"/>
            <a:ext cx="9144000" cy="59404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2"/>
            </a:pPr>
            <a:r>
              <a:rPr lang="en-US" altLang="en-US" b="1" i="1">
                <a:solidFill>
                  <a:schemeClr val="bg1"/>
                </a:solidFill>
              </a:rPr>
              <a:t>Some Non-negotiable Aspects of a Genuinely Christian View of the World:</a:t>
            </a:r>
            <a:endParaRPr lang="th-TH" altLang="en-US" b="1" i="1">
              <a:solidFill>
                <a:schemeClr val="bg1"/>
              </a:solidFill>
            </a:endParaRPr>
          </a:p>
          <a:p>
            <a:pPr lvl="1" eaLnBrk="1" hangingPunct="1">
              <a:spcBef>
                <a:spcPct val="50000"/>
              </a:spcBef>
              <a:buFontTx/>
              <a:buAutoNum type="alphaUcPeriod" startAt="3"/>
            </a:pPr>
            <a:r>
              <a:rPr lang="en-US" altLang="en-US" b="1">
                <a:solidFill>
                  <a:schemeClr val="bg1"/>
                </a:solidFill>
              </a:rPr>
              <a:t>It is within this revelatory framework and storyline that we ultimately find our place in God’s universe.</a:t>
            </a:r>
            <a:endParaRPr lang="th-TH" altLang="en-US" b="1">
              <a:solidFill>
                <a:schemeClr val="bg1"/>
              </a:solidFill>
            </a:endParaRPr>
          </a:p>
          <a:p>
            <a:pPr lvl="2" eaLnBrk="1" hangingPunct="1">
              <a:spcBef>
                <a:spcPct val="50000"/>
              </a:spcBef>
              <a:buFontTx/>
              <a:buAutoNum type="arabicPeriod" startAt="5"/>
            </a:pPr>
            <a:r>
              <a:rPr lang="en-US" altLang="en-US" b="1">
                <a:solidFill>
                  <a:schemeClr val="bg1"/>
                </a:solidFill>
              </a:rPr>
              <a:t>What time is it?</a:t>
            </a:r>
            <a:endParaRPr lang="th-TH" altLang="en-US" b="1">
              <a:solidFill>
                <a:schemeClr val="bg1"/>
              </a:solidFill>
            </a:endParaRPr>
          </a:p>
          <a:p>
            <a:pPr lvl="3" eaLnBrk="1" hangingPunct="1">
              <a:spcBef>
                <a:spcPct val="50000"/>
              </a:spcBef>
              <a:buFontTx/>
              <a:buAutoNum type="alphaLcParenR" startAt="3"/>
            </a:pPr>
            <a:r>
              <a:rPr lang="en-US" altLang="en-US" sz="2500" b="1">
                <a:solidFill>
                  <a:schemeClr val="bg1"/>
                </a:solidFill>
              </a:rPr>
              <a:t>While we wait for this culminating climax to this era of creation, as members of Christ’s body, the church, we are called to be holy ambassadors for God’s kingdom here on earth and live according the truth of His word through the power of the Holy Spirit (2 Corinthians 5:20; Romans 8).</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05740051">
            <a:extLst>
              <a:ext uri="{FF2B5EF4-FFF2-40B4-BE49-F238E27FC236}">
                <a16:creationId xmlns:a16="http://schemas.microsoft.com/office/drawing/2014/main" id="{ECA429AE-F20A-B74C-9DDA-2243A9ED6B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3">
            <a:extLst>
              <a:ext uri="{FF2B5EF4-FFF2-40B4-BE49-F238E27FC236}">
                <a16:creationId xmlns:a16="http://schemas.microsoft.com/office/drawing/2014/main" id="{C1F3BE17-71D1-6043-8678-BAD37B200BFA}"/>
              </a:ext>
            </a:extLst>
          </p:cNvPr>
          <p:cNvSpPr txBox="1">
            <a:spLocks noChangeArrowheads="1"/>
          </p:cNvSpPr>
          <p:nvPr/>
        </p:nvSpPr>
        <p:spPr bwMode="auto">
          <a:xfrm>
            <a:off x="0" y="533400"/>
            <a:ext cx="8991600" cy="43640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2"/>
            </a:pPr>
            <a:r>
              <a:rPr lang="en-US" altLang="en-US" b="1" i="1">
                <a:solidFill>
                  <a:schemeClr val="bg1"/>
                </a:solidFill>
              </a:rPr>
              <a:t>Some Non-negotiable Aspects of a Genuinely Christian View of the World:</a:t>
            </a:r>
            <a:endParaRPr lang="th-TH" altLang="en-US" b="1" i="1">
              <a:solidFill>
                <a:schemeClr val="bg1"/>
              </a:solidFill>
            </a:endParaRPr>
          </a:p>
          <a:p>
            <a:pPr lvl="1" eaLnBrk="1" hangingPunct="1">
              <a:spcBef>
                <a:spcPct val="50000"/>
              </a:spcBef>
              <a:buFontTx/>
              <a:buAutoNum type="alphaUcPeriod" startAt="3"/>
            </a:pPr>
            <a:r>
              <a:rPr lang="en-US" altLang="en-US" b="1">
                <a:solidFill>
                  <a:schemeClr val="bg2"/>
                </a:solidFill>
              </a:rPr>
              <a:t>It is within this revelatory framework and storyline that we ultimately find our place in God’s universe.</a:t>
            </a:r>
          </a:p>
          <a:p>
            <a:pPr lvl="1" eaLnBrk="1" hangingPunct="1">
              <a:spcBef>
                <a:spcPct val="50000"/>
              </a:spcBef>
              <a:buFontTx/>
              <a:buAutoNum type="alphaUcPeriod" startAt="3"/>
            </a:pPr>
            <a:r>
              <a:rPr lang="en-US" altLang="en-US" b="1">
                <a:solidFill>
                  <a:schemeClr val="bg1"/>
                </a:solidFill>
              </a:rPr>
              <a:t>To briefly summarize, then, the biblical story and Christian worldview that we live within is the story of creation, fall, redemption, and consummation.</a:t>
            </a:r>
            <a:endParaRPr lang="th-TH" altLang="en-US" b="1">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05740051">
            <a:extLst>
              <a:ext uri="{FF2B5EF4-FFF2-40B4-BE49-F238E27FC236}">
                <a16:creationId xmlns:a16="http://schemas.microsoft.com/office/drawing/2014/main" id="{7F7C605F-383E-E94E-B65F-78ADE56EE9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3">
            <a:extLst>
              <a:ext uri="{FF2B5EF4-FFF2-40B4-BE49-F238E27FC236}">
                <a16:creationId xmlns:a16="http://schemas.microsoft.com/office/drawing/2014/main" id="{473D5CF8-B06D-5D44-BAFB-583DF24D02A0}"/>
              </a:ext>
            </a:extLst>
          </p:cNvPr>
          <p:cNvSpPr txBox="1">
            <a:spLocks noChangeArrowheads="1"/>
          </p:cNvSpPr>
          <p:nvPr/>
        </p:nvSpPr>
        <p:spPr bwMode="auto">
          <a:xfrm>
            <a:off x="0" y="1371600"/>
            <a:ext cx="9144000" cy="13731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en-US" b="1" i="1">
                <a:solidFill>
                  <a:schemeClr val="bg1"/>
                </a:solidFill>
              </a:rPr>
              <a:t>Toward a Practical Method for Developing a Christian Worldview in Any and Every Time and Place: Translation and Contextualization:</a:t>
            </a:r>
            <a:endParaRPr lang="en-US" altLang="en-US">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05740051">
            <a:extLst>
              <a:ext uri="{FF2B5EF4-FFF2-40B4-BE49-F238E27FC236}">
                <a16:creationId xmlns:a16="http://schemas.microsoft.com/office/drawing/2014/main" id="{0821F74F-998A-ED43-971E-E895210AA6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3">
            <a:extLst>
              <a:ext uri="{FF2B5EF4-FFF2-40B4-BE49-F238E27FC236}">
                <a16:creationId xmlns:a16="http://schemas.microsoft.com/office/drawing/2014/main" id="{797B680B-4B51-2C4B-AF55-AB5DC933F799}"/>
              </a:ext>
            </a:extLst>
          </p:cNvPr>
          <p:cNvSpPr txBox="1">
            <a:spLocks noChangeArrowheads="1"/>
          </p:cNvSpPr>
          <p:nvPr/>
        </p:nvSpPr>
        <p:spPr bwMode="auto">
          <a:xfrm>
            <a:off x="0" y="1371600"/>
            <a:ext cx="9144000" cy="20145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en-US" b="1" i="1">
                <a:solidFill>
                  <a:schemeClr val="bg1"/>
                </a:solidFill>
              </a:rPr>
              <a:t>Toward a Practical Method for Developing a Christian Worldview in Any and Every Time and Place: Translation and Contextualization:</a:t>
            </a:r>
            <a:endParaRPr lang="th-TH" altLang="en-US" b="1" i="1">
              <a:solidFill>
                <a:schemeClr val="bg1"/>
              </a:solidFill>
            </a:endParaRPr>
          </a:p>
          <a:p>
            <a:pPr lvl="1" eaLnBrk="1" hangingPunct="1">
              <a:spcBef>
                <a:spcPct val="50000"/>
              </a:spcBef>
              <a:buFontTx/>
              <a:buAutoNum type="alphaUcPeriod"/>
            </a:pPr>
            <a:r>
              <a:rPr lang="en-US" altLang="en-US" b="1">
                <a:solidFill>
                  <a:schemeClr val="bg1"/>
                </a:solidFill>
              </a:rPr>
              <a:t>The Christian Concept of Translation:</a:t>
            </a:r>
            <a:endParaRPr lang="en-US" altLang="en-US">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05740051">
            <a:extLst>
              <a:ext uri="{FF2B5EF4-FFF2-40B4-BE49-F238E27FC236}">
                <a16:creationId xmlns:a16="http://schemas.microsoft.com/office/drawing/2014/main" id="{61F779DA-8B41-A443-A68C-A08863B347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3">
            <a:extLst>
              <a:ext uri="{FF2B5EF4-FFF2-40B4-BE49-F238E27FC236}">
                <a16:creationId xmlns:a16="http://schemas.microsoft.com/office/drawing/2014/main" id="{BEA1C41B-4A44-F340-BBDD-5AC9E06325DE}"/>
              </a:ext>
            </a:extLst>
          </p:cNvPr>
          <p:cNvSpPr txBox="1">
            <a:spLocks noChangeArrowheads="1"/>
          </p:cNvSpPr>
          <p:nvPr/>
        </p:nvSpPr>
        <p:spPr bwMode="auto">
          <a:xfrm>
            <a:off x="0" y="1371600"/>
            <a:ext cx="9144000" cy="30829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en-US" b="1" i="1">
                <a:solidFill>
                  <a:schemeClr val="bg1"/>
                </a:solidFill>
              </a:rPr>
              <a:t>Toward a Practical Method for Developing a Christian Worldview in Any and Every Time and Place: Translation and Contextualization:</a:t>
            </a:r>
            <a:endParaRPr lang="th-TH" altLang="en-US" b="1" i="1">
              <a:solidFill>
                <a:schemeClr val="bg1"/>
              </a:solidFill>
            </a:endParaRPr>
          </a:p>
          <a:p>
            <a:pPr lvl="1" eaLnBrk="1" hangingPunct="1">
              <a:spcBef>
                <a:spcPct val="50000"/>
              </a:spcBef>
              <a:buFontTx/>
              <a:buAutoNum type="alphaUcPeriod"/>
            </a:pPr>
            <a:r>
              <a:rPr lang="en-US" altLang="en-US" b="1">
                <a:solidFill>
                  <a:schemeClr val="bg1"/>
                </a:solidFill>
              </a:rPr>
              <a:t>The Christian Concept of Translation:</a:t>
            </a:r>
            <a:endParaRPr lang="th-TH" altLang="en-US" b="1">
              <a:solidFill>
                <a:schemeClr val="bg1"/>
              </a:solidFill>
            </a:endParaRPr>
          </a:p>
          <a:p>
            <a:pPr lvl="2" eaLnBrk="1" hangingPunct="1">
              <a:spcBef>
                <a:spcPct val="50000"/>
              </a:spcBef>
              <a:buFontTx/>
              <a:buAutoNum type="arabicPeriod"/>
            </a:pPr>
            <a:r>
              <a:rPr lang="en-US" altLang="en-US" b="1">
                <a:solidFill>
                  <a:schemeClr val="bg1"/>
                </a:solidFill>
              </a:rPr>
              <a:t>The Pilgrim and the Indigenizing Principles of Translation:</a:t>
            </a:r>
            <a:endParaRPr lang="en-US" altLang="en-US">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05740051">
            <a:extLst>
              <a:ext uri="{FF2B5EF4-FFF2-40B4-BE49-F238E27FC236}">
                <a16:creationId xmlns:a16="http://schemas.microsoft.com/office/drawing/2014/main" id="{9D260CE5-880D-5F46-B715-CC8C93ED5F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3">
            <a:extLst>
              <a:ext uri="{FF2B5EF4-FFF2-40B4-BE49-F238E27FC236}">
                <a16:creationId xmlns:a16="http://schemas.microsoft.com/office/drawing/2014/main" id="{9854A0FC-F11C-9B47-8370-C749398C6FA5}"/>
              </a:ext>
            </a:extLst>
          </p:cNvPr>
          <p:cNvSpPr txBox="1">
            <a:spLocks noChangeArrowheads="1"/>
          </p:cNvSpPr>
          <p:nvPr/>
        </p:nvSpPr>
        <p:spPr bwMode="auto">
          <a:xfrm>
            <a:off x="304800" y="0"/>
            <a:ext cx="8610600" cy="9461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2"/>
            </a:pPr>
            <a:r>
              <a:rPr lang="en-US" altLang="en-US" b="1" i="1">
                <a:solidFill>
                  <a:schemeClr val="bg1"/>
                </a:solidFill>
              </a:rPr>
              <a:t>Some Non-negotiable Aspects of a Genuinely Christian View of the World:</a:t>
            </a:r>
            <a:endParaRPr lang="th-TH" altLang="en-US" b="1">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05740051">
            <a:extLst>
              <a:ext uri="{FF2B5EF4-FFF2-40B4-BE49-F238E27FC236}">
                <a16:creationId xmlns:a16="http://schemas.microsoft.com/office/drawing/2014/main" id="{BB3F1311-44E0-ED4D-9EB5-A302A2A39D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3">
            <a:extLst>
              <a:ext uri="{FF2B5EF4-FFF2-40B4-BE49-F238E27FC236}">
                <a16:creationId xmlns:a16="http://schemas.microsoft.com/office/drawing/2014/main" id="{428ABBA0-DB3C-F341-9885-FAF58D961685}"/>
              </a:ext>
            </a:extLst>
          </p:cNvPr>
          <p:cNvSpPr txBox="1">
            <a:spLocks noChangeArrowheads="1"/>
          </p:cNvSpPr>
          <p:nvPr/>
        </p:nvSpPr>
        <p:spPr bwMode="auto">
          <a:xfrm>
            <a:off x="0" y="1371600"/>
            <a:ext cx="9144000" cy="30829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en-US" b="1" i="1">
                <a:solidFill>
                  <a:schemeClr val="bg1"/>
                </a:solidFill>
              </a:rPr>
              <a:t>Toward a Practical Method for Developing a Christian Worldview in Any and Every Time and Place: Translation and Contextualization:</a:t>
            </a:r>
            <a:endParaRPr lang="th-TH" altLang="en-US" b="1" i="1">
              <a:solidFill>
                <a:schemeClr val="bg1"/>
              </a:solidFill>
            </a:endParaRPr>
          </a:p>
          <a:p>
            <a:pPr lvl="1" eaLnBrk="1" hangingPunct="1">
              <a:spcBef>
                <a:spcPct val="50000"/>
              </a:spcBef>
              <a:buFontTx/>
              <a:buAutoNum type="alphaUcPeriod"/>
            </a:pPr>
            <a:r>
              <a:rPr lang="en-US" altLang="en-US" b="1">
                <a:solidFill>
                  <a:schemeClr val="bg1"/>
                </a:solidFill>
              </a:rPr>
              <a:t>The Christian Concept of Translation:</a:t>
            </a:r>
            <a:endParaRPr lang="th-TH" altLang="en-US" b="1">
              <a:solidFill>
                <a:schemeClr val="bg1"/>
              </a:solidFill>
            </a:endParaRPr>
          </a:p>
          <a:p>
            <a:pPr lvl="2" eaLnBrk="1" hangingPunct="1">
              <a:spcBef>
                <a:spcPct val="50000"/>
              </a:spcBef>
              <a:buFontTx/>
              <a:buAutoNum type="arabicPeriod" startAt="2"/>
            </a:pPr>
            <a:r>
              <a:rPr lang="en-US" altLang="en-US" b="1">
                <a:solidFill>
                  <a:schemeClr val="bg1"/>
                </a:solidFill>
              </a:rPr>
              <a:t>Christianity, Incarnation, and “Infinite Translatability”:</a:t>
            </a:r>
            <a:endParaRPr lang="en-US" altLang="en-US">
              <a:solidFill>
                <a:schemeClr val="bg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05740051">
            <a:extLst>
              <a:ext uri="{FF2B5EF4-FFF2-40B4-BE49-F238E27FC236}">
                <a16:creationId xmlns:a16="http://schemas.microsoft.com/office/drawing/2014/main" id="{21AAA414-7366-A84F-B67E-F936D0BC49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3">
            <a:extLst>
              <a:ext uri="{FF2B5EF4-FFF2-40B4-BE49-F238E27FC236}">
                <a16:creationId xmlns:a16="http://schemas.microsoft.com/office/drawing/2014/main" id="{8F829780-D1E3-B34B-B706-B18288D24759}"/>
              </a:ext>
            </a:extLst>
          </p:cNvPr>
          <p:cNvSpPr txBox="1">
            <a:spLocks noChangeArrowheads="1"/>
          </p:cNvSpPr>
          <p:nvPr/>
        </p:nvSpPr>
        <p:spPr bwMode="auto">
          <a:xfrm>
            <a:off x="0" y="1371600"/>
            <a:ext cx="9144000" cy="45227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en-US" b="1" i="1">
                <a:solidFill>
                  <a:schemeClr val="bg1"/>
                </a:solidFill>
              </a:rPr>
              <a:t>Toward a Practical Method for Developing a Christian Worldview in Any and Every Time and Place: Translation and Contextualization:</a:t>
            </a:r>
            <a:endParaRPr lang="th-TH" altLang="en-US" b="1" i="1">
              <a:solidFill>
                <a:schemeClr val="bg1"/>
              </a:solidFill>
            </a:endParaRPr>
          </a:p>
          <a:p>
            <a:pPr lvl="1" eaLnBrk="1" hangingPunct="1">
              <a:spcBef>
                <a:spcPct val="50000"/>
              </a:spcBef>
              <a:buFontTx/>
              <a:buAutoNum type="alphaUcPeriod"/>
            </a:pPr>
            <a:r>
              <a:rPr lang="en-US" altLang="en-US" b="1">
                <a:solidFill>
                  <a:schemeClr val="bg1"/>
                </a:solidFill>
              </a:rPr>
              <a:t>The Christian Concept of Translation:</a:t>
            </a:r>
            <a:endParaRPr lang="th-TH" altLang="en-US" b="1">
              <a:solidFill>
                <a:schemeClr val="bg1"/>
              </a:solidFill>
            </a:endParaRPr>
          </a:p>
          <a:p>
            <a:pPr lvl="2" eaLnBrk="1" hangingPunct="1">
              <a:spcBef>
                <a:spcPct val="50000"/>
              </a:spcBef>
              <a:buFontTx/>
              <a:buAutoNum type="arabicPeriod" startAt="2"/>
            </a:pPr>
            <a:r>
              <a:rPr lang="en-US" altLang="en-US" b="1">
                <a:solidFill>
                  <a:schemeClr val="bg1"/>
                </a:solidFill>
              </a:rPr>
              <a:t>Christianity, Incarnation, and “Infinite Translatability”:</a:t>
            </a:r>
          </a:p>
          <a:p>
            <a:pPr lvl="3" eaLnBrk="1" hangingPunct="1">
              <a:spcBef>
                <a:spcPct val="50000"/>
              </a:spcBef>
              <a:buFontTx/>
              <a:buAutoNum type="alphaLcParenR"/>
            </a:pPr>
            <a:r>
              <a:rPr lang="en-US" altLang="en-US" sz="2700" b="1">
                <a:solidFill>
                  <a:schemeClr val="bg1"/>
                </a:solidFill>
              </a:rPr>
              <a:t>Utterly Consistent with and Intimately Connected to the Main Plot but Uniquely Expressed: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05740051">
            <a:extLst>
              <a:ext uri="{FF2B5EF4-FFF2-40B4-BE49-F238E27FC236}">
                <a16:creationId xmlns:a16="http://schemas.microsoft.com/office/drawing/2014/main" id="{6135ACA5-0E0D-454F-8B11-6D2BD0D614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3">
            <a:extLst>
              <a:ext uri="{FF2B5EF4-FFF2-40B4-BE49-F238E27FC236}">
                <a16:creationId xmlns:a16="http://schemas.microsoft.com/office/drawing/2014/main" id="{D01755B6-4B82-5F41-8AB7-AA80D63BCF29}"/>
              </a:ext>
            </a:extLst>
          </p:cNvPr>
          <p:cNvSpPr txBox="1">
            <a:spLocks noChangeArrowheads="1"/>
          </p:cNvSpPr>
          <p:nvPr/>
        </p:nvSpPr>
        <p:spPr bwMode="auto">
          <a:xfrm>
            <a:off x="0" y="1143000"/>
            <a:ext cx="9144000" cy="55514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en-US" b="1" i="1">
                <a:solidFill>
                  <a:schemeClr val="bg1"/>
                </a:solidFill>
              </a:rPr>
              <a:t>Toward a Practical Method for Developing a Christian Worldview in Any and Every Time and Place: Translation and Contextualization:</a:t>
            </a:r>
            <a:endParaRPr lang="th-TH" altLang="en-US" b="1" i="1">
              <a:solidFill>
                <a:schemeClr val="bg1"/>
              </a:solidFill>
            </a:endParaRPr>
          </a:p>
          <a:p>
            <a:pPr lvl="1" eaLnBrk="1" hangingPunct="1">
              <a:spcBef>
                <a:spcPct val="50000"/>
              </a:spcBef>
              <a:buFontTx/>
              <a:buAutoNum type="alphaUcPeriod"/>
            </a:pPr>
            <a:r>
              <a:rPr lang="en-US" altLang="en-US" b="1">
                <a:solidFill>
                  <a:schemeClr val="bg1"/>
                </a:solidFill>
              </a:rPr>
              <a:t>The Christian Concept of Translation:</a:t>
            </a:r>
            <a:endParaRPr lang="th-TH" altLang="en-US" b="1">
              <a:solidFill>
                <a:schemeClr val="bg1"/>
              </a:solidFill>
            </a:endParaRPr>
          </a:p>
          <a:p>
            <a:pPr lvl="2" eaLnBrk="1" hangingPunct="1">
              <a:spcBef>
                <a:spcPct val="50000"/>
              </a:spcBef>
              <a:buFontTx/>
              <a:buAutoNum type="arabicPeriod" startAt="2"/>
            </a:pPr>
            <a:r>
              <a:rPr lang="en-US" altLang="en-US" b="1">
                <a:solidFill>
                  <a:schemeClr val="bg1"/>
                </a:solidFill>
              </a:rPr>
              <a:t>Christianity, Incarnation, and “Infinite Translatability”:</a:t>
            </a:r>
          </a:p>
          <a:p>
            <a:pPr lvl="3" eaLnBrk="1" hangingPunct="1">
              <a:spcBef>
                <a:spcPct val="50000"/>
              </a:spcBef>
              <a:buFontTx/>
              <a:buAutoNum type="alphaLcParenR"/>
            </a:pPr>
            <a:r>
              <a:rPr lang="en-US" altLang="en-US" sz="2700" b="1">
                <a:solidFill>
                  <a:schemeClr val="bg2"/>
                </a:solidFill>
              </a:rPr>
              <a:t>Utterly Consistent with and Intimately Connected to the Main Plot but Uniquely Expressed:</a:t>
            </a:r>
          </a:p>
          <a:p>
            <a:pPr lvl="3" eaLnBrk="1" hangingPunct="1">
              <a:spcBef>
                <a:spcPct val="50000"/>
              </a:spcBef>
              <a:buFontTx/>
              <a:buAutoNum type="alphaLcParenR"/>
            </a:pPr>
            <a:r>
              <a:rPr lang="en-US" altLang="en-US" sz="2700" b="1">
                <a:solidFill>
                  <a:schemeClr val="bg1"/>
                </a:solidFill>
              </a:rPr>
              <a:t>A Symphonic (versus Monophonic) Expression (Revelation 7:9-10):</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05740051">
            <a:extLst>
              <a:ext uri="{FF2B5EF4-FFF2-40B4-BE49-F238E27FC236}">
                <a16:creationId xmlns:a16="http://schemas.microsoft.com/office/drawing/2014/main" id="{3AB5F519-D380-8149-8586-E0CFC342EA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3">
            <a:extLst>
              <a:ext uri="{FF2B5EF4-FFF2-40B4-BE49-F238E27FC236}">
                <a16:creationId xmlns:a16="http://schemas.microsoft.com/office/drawing/2014/main" id="{9AEA510E-39F3-594C-964D-F3E26DD1A15E}"/>
              </a:ext>
            </a:extLst>
          </p:cNvPr>
          <p:cNvSpPr txBox="1">
            <a:spLocks noChangeArrowheads="1"/>
          </p:cNvSpPr>
          <p:nvPr/>
        </p:nvSpPr>
        <p:spPr bwMode="auto">
          <a:xfrm>
            <a:off x="0" y="1143000"/>
            <a:ext cx="9144000" cy="24415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en-US" b="1" i="1">
                <a:solidFill>
                  <a:schemeClr val="bg1"/>
                </a:solidFill>
              </a:rPr>
              <a:t>Toward a Practical Method for Developing a Christian Worldview in Any and Every Time and Place: Translation and Contextualization:</a:t>
            </a:r>
            <a:endParaRPr lang="th-TH" altLang="en-US" b="1" i="1">
              <a:solidFill>
                <a:schemeClr val="bg1"/>
              </a:solidFill>
            </a:endParaRPr>
          </a:p>
          <a:p>
            <a:pPr lvl="1" eaLnBrk="1" hangingPunct="1">
              <a:spcBef>
                <a:spcPct val="50000"/>
              </a:spcBef>
              <a:buFontTx/>
              <a:buAutoNum type="alphaUcPeriod" startAt="2"/>
            </a:pPr>
            <a:r>
              <a:rPr lang="en-US" altLang="en-US" b="1">
                <a:solidFill>
                  <a:schemeClr val="bg1"/>
                </a:solidFill>
              </a:rPr>
              <a:t>Principles for Contextualizing Christianity into Any Cultural Context:</a:t>
            </a:r>
            <a:endParaRPr lang="en-US" altLang="en-US">
              <a:solidFill>
                <a:schemeClr val="bg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05740051">
            <a:extLst>
              <a:ext uri="{FF2B5EF4-FFF2-40B4-BE49-F238E27FC236}">
                <a16:creationId xmlns:a16="http://schemas.microsoft.com/office/drawing/2014/main" id="{4D478955-C1C6-F74B-AEFF-C3EA914519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3">
            <a:extLst>
              <a:ext uri="{FF2B5EF4-FFF2-40B4-BE49-F238E27FC236}">
                <a16:creationId xmlns:a16="http://schemas.microsoft.com/office/drawing/2014/main" id="{EACD5A3D-FDB6-7542-B3B1-B33907FE171F}"/>
              </a:ext>
            </a:extLst>
          </p:cNvPr>
          <p:cNvSpPr txBox="1">
            <a:spLocks noChangeArrowheads="1"/>
          </p:cNvSpPr>
          <p:nvPr/>
        </p:nvSpPr>
        <p:spPr bwMode="auto">
          <a:xfrm>
            <a:off x="0" y="1143000"/>
            <a:ext cx="9144000" cy="30829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en-US" b="1" i="1">
                <a:solidFill>
                  <a:schemeClr val="bg1"/>
                </a:solidFill>
              </a:rPr>
              <a:t>Toward a Practical Method for Developing a Christian Worldview in Any and Every Time and Place: Translation and Contextualization:</a:t>
            </a:r>
            <a:endParaRPr lang="th-TH" altLang="en-US" b="1" i="1">
              <a:solidFill>
                <a:schemeClr val="bg1"/>
              </a:solidFill>
            </a:endParaRPr>
          </a:p>
          <a:p>
            <a:pPr lvl="1" eaLnBrk="1" hangingPunct="1">
              <a:spcBef>
                <a:spcPct val="50000"/>
              </a:spcBef>
              <a:buFontTx/>
              <a:buAutoNum type="alphaUcPeriod" startAt="2"/>
            </a:pPr>
            <a:r>
              <a:rPr lang="en-US" altLang="en-US" b="1">
                <a:solidFill>
                  <a:schemeClr val="bg1"/>
                </a:solidFill>
              </a:rPr>
              <a:t>Principles for Contextualizing Christianity into Any Cultural Context:</a:t>
            </a:r>
            <a:endParaRPr lang="th-TH" altLang="en-US" b="1">
              <a:solidFill>
                <a:schemeClr val="bg1"/>
              </a:solidFill>
            </a:endParaRPr>
          </a:p>
          <a:p>
            <a:pPr lvl="2" eaLnBrk="1" hangingPunct="1">
              <a:spcBef>
                <a:spcPct val="50000"/>
              </a:spcBef>
              <a:buFontTx/>
              <a:buAutoNum type="arabicPeriod"/>
            </a:pPr>
            <a:r>
              <a:rPr lang="en-US" altLang="en-US" b="1">
                <a:solidFill>
                  <a:schemeClr val="bg1"/>
                </a:solidFill>
              </a:rPr>
              <a:t>Important Starting Points:</a:t>
            </a:r>
            <a:endParaRPr lang="th-TH" altLang="en-US" b="1">
              <a:solidFill>
                <a:schemeClr val="bg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05740051">
            <a:extLst>
              <a:ext uri="{FF2B5EF4-FFF2-40B4-BE49-F238E27FC236}">
                <a16:creationId xmlns:a16="http://schemas.microsoft.com/office/drawing/2014/main" id="{C134B0DA-0D5D-7F4B-9BB6-05C172BC30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3">
            <a:extLst>
              <a:ext uri="{FF2B5EF4-FFF2-40B4-BE49-F238E27FC236}">
                <a16:creationId xmlns:a16="http://schemas.microsoft.com/office/drawing/2014/main" id="{7FC26128-5D35-1C4A-B70E-81AC612EC07E}"/>
              </a:ext>
            </a:extLst>
          </p:cNvPr>
          <p:cNvSpPr txBox="1">
            <a:spLocks noChangeArrowheads="1"/>
          </p:cNvSpPr>
          <p:nvPr/>
        </p:nvSpPr>
        <p:spPr bwMode="auto">
          <a:xfrm>
            <a:off x="0" y="1143000"/>
            <a:ext cx="9144000" cy="50053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en-US" b="1" i="1">
                <a:solidFill>
                  <a:schemeClr val="bg1"/>
                </a:solidFill>
              </a:rPr>
              <a:t>Toward a Practical Method for Developing a Christian Worldview in Any and Every Time and Place: Translation and Contextualization:</a:t>
            </a:r>
            <a:endParaRPr lang="th-TH" altLang="en-US" b="1" i="1">
              <a:solidFill>
                <a:schemeClr val="bg1"/>
              </a:solidFill>
            </a:endParaRPr>
          </a:p>
          <a:p>
            <a:pPr lvl="1" eaLnBrk="1" hangingPunct="1">
              <a:spcBef>
                <a:spcPct val="50000"/>
              </a:spcBef>
              <a:buFontTx/>
              <a:buAutoNum type="alphaUcPeriod" startAt="2"/>
            </a:pPr>
            <a:r>
              <a:rPr lang="en-US" altLang="en-US" b="1">
                <a:solidFill>
                  <a:schemeClr val="bg1"/>
                </a:solidFill>
              </a:rPr>
              <a:t>Principles for Contextualizing Christianity into Any Cultural Context:</a:t>
            </a:r>
            <a:endParaRPr lang="th-TH" altLang="en-US" b="1">
              <a:solidFill>
                <a:schemeClr val="bg1"/>
              </a:solidFill>
            </a:endParaRPr>
          </a:p>
          <a:p>
            <a:pPr lvl="2" eaLnBrk="1" hangingPunct="1">
              <a:spcBef>
                <a:spcPct val="50000"/>
              </a:spcBef>
              <a:buFontTx/>
              <a:buAutoNum type="arabicPeriod"/>
            </a:pPr>
            <a:r>
              <a:rPr lang="en-US" altLang="en-US" b="1">
                <a:solidFill>
                  <a:schemeClr val="bg1"/>
                </a:solidFill>
              </a:rPr>
              <a:t>Important Starting Points:</a:t>
            </a:r>
            <a:endParaRPr lang="th-TH" altLang="en-US" b="1">
              <a:solidFill>
                <a:schemeClr val="bg1"/>
              </a:solidFill>
            </a:endParaRPr>
          </a:p>
          <a:p>
            <a:pPr lvl="3" eaLnBrk="1" hangingPunct="1">
              <a:spcBef>
                <a:spcPct val="50000"/>
              </a:spcBef>
              <a:buFontTx/>
              <a:buAutoNum type="alphaLcParenR"/>
            </a:pPr>
            <a:r>
              <a:rPr lang="en-US" altLang="en-US" b="1">
                <a:solidFill>
                  <a:schemeClr val="bg1"/>
                </a:solidFill>
              </a:rPr>
              <a:t>You must know the culture well enough to discern the culturally ascribed meanings and significance of various cultural practices and beliefs.</a:t>
            </a:r>
            <a:endParaRPr lang="en-US" altLang="en-US">
              <a:solidFill>
                <a:schemeClr val="bg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05740051">
            <a:extLst>
              <a:ext uri="{FF2B5EF4-FFF2-40B4-BE49-F238E27FC236}">
                <a16:creationId xmlns:a16="http://schemas.microsoft.com/office/drawing/2014/main" id="{39506685-577E-374E-B58C-C01C2052D7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5" descr="Faculty_Horton_PrintVersion">
            <a:extLst>
              <a:ext uri="{FF2B5EF4-FFF2-40B4-BE49-F238E27FC236}">
                <a16:creationId xmlns:a16="http://schemas.microsoft.com/office/drawing/2014/main" id="{0A65C442-B777-CA43-861F-47E0BEFAE3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500" y="5410200"/>
            <a:ext cx="9525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 Box 4">
            <a:extLst>
              <a:ext uri="{FF2B5EF4-FFF2-40B4-BE49-F238E27FC236}">
                <a16:creationId xmlns:a16="http://schemas.microsoft.com/office/drawing/2014/main" id="{5B4B36A0-AD9C-7343-BBAC-A517B0F2A5F8}"/>
              </a:ext>
            </a:extLst>
          </p:cNvPr>
          <p:cNvSpPr txBox="1">
            <a:spLocks noChangeArrowheads="1"/>
          </p:cNvSpPr>
          <p:nvPr/>
        </p:nvSpPr>
        <p:spPr bwMode="auto">
          <a:xfrm>
            <a:off x="0" y="533400"/>
            <a:ext cx="9144000" cy="587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sz="2400" b="1">
                <a:solidFill>
                  <a:schemeClr val="bg1"/>
                </a:solidFill>
              </a:rPr>
              <a:t>There are two great dangers in ignoring the secular mind—not only because, as Calvin said, we miss God’s gifts distributed even to unbelievers in His common grace, but because we are left with no way of knowing the extent to which we ourselves are being shaped, albeit indirectly, by these trends in secular thought. . . .  In order to judge our ideas, we must know two things as well as we possibly can: the forces of the world, shaping our thoughts, and the truths of scripture, correcting our thoughts and revealing God and His saving promises to us.  Those who do not care to read secular books will be impoverished and will be susceptible to subtle and indirect seduction, while those who do not carefully study scripture will lose their plumb line for judging truth from error, belief from unbelief, right from wrong.</a:t>
            </a:r>
          </a:p>
          <a:p>
            <a:pPr eaLnBrk="1" hangingPunct="1"/>
            <a:endParaRPr lang="en-US" altLang="en-US" sz="2400" b="1">
              <a:solidFill>
                <a:schemeClr val="bg1"/>
              </a:solidFill>
            </a:endParaRPr>
          </a:p>
          <a:p>
            <a:pPr algn="ctr" eaLnBrk="1" hangingPunct="1"/>
            <a:r>
              <a:rPr lang="en-US" altLang="en-US" sz="2000" b="1">
                <a:solidFill>
                  <a:schemeClr val="bg1"/>
                </a:solidFill>
              </a:rPr>
              <a:t>Michael S. Horton, </a:t>
            </a:r>
            <a:r>
              <a:rPr lang="en-US" altLang="en-US" sz="2000" b="1" i="1">
                <a:solidFill>
                  <a:schemeClr val="bg1"/>
                </a:solidFill>
              </a:rPr>
              <a:t>Where in the World Is the Church?</a:t>
            </a:r>
            <a:r>
              <a:rPr lang="en-US" altLang="en-US" sz="2000" b="1">
                <a:solidFill>
                  <a:schemeClr val="bg1"/>
                </a:solidFill>
              </a:rPr>
              <a:t>, 67</a:t>
            </a:r>
            <a:endParaRPr lang="th-TH" altLang="en-US" sz="2000" b="1">
              <a:solidFill>
                <a:schemeClr val="bg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05740051">
            <a:extLst>
              <a:ext uri="{FF2B5EF4-FFF2-40B4-BE49-F238E27FC236}">
                <a16:creationId xmlns:a16="http://schemas.microsoft.com/office/drawing/2014/main" id="{8B37D230-62E7-7442-A6DC-000EB0E7AC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4" descr="scripture">
            <a:extLst>
              <a:ext uri="{FF2B5EF4-FFF2-40B4-BE49-F238E27FC236}">
                <a16:creationId xmlns:a16="http://schemas.microsoft.com/office/drawing/2014/main" id="{D98CC500-8881-134C-B2D6-CDD831549F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 Box 3">
            <a:extLst>
              <a:ext uri="{FF2B5EF4-FFF2-40B4-BE49-F238E27FC236}">
                <a16:creationId xmlns:a16="http://schemas.microsoft.com/office/drawing/2014/main" id="{9FABB572-DAEB-3649-BEE3-90555A243E6B}"/>
              </a:ext>
            </a:extLst>
          </p:cNvPr>
          <p:cNvSpPr txBox="1">
            <a:spLocks noChangeArrowheads="1"/>
          </p:cNvSpPr>
          <p:nvPr/>
        </p:nvSpPr>
        <p:spPr bwMode="auto">
          <a:xfrm>
            <a:off x="0" y="228600"/>
            <a:ext cx="9144000" cy="54324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en-US" b="1" i="1">
                <a:solidFill>
                  <a:schemeClr val="bg1"/>
                </a:solidFill>
              </a:rPr>
              <a:t>Toward a Practical Method for Developing a Christian Worldview in Any and Every Time and Place: Translation and Contextualization:</a:t>
            </a:r>
            <a:endParaRPr lang="th-TH" altLang="en-US" b="1" i="1">
              <a:solidFill>
                <a:schemeClr val="bg1"/>
              </a:solidFill>
            </a:endParaRPr>
          </a:p>
          <a:p>
            <a:pPr lvl="1" eaLnBrk="1" hangingPunct="1">
              <a:spcBef>
                <a:spcPct val="50000"/>
              </a:spcBef>
              <a:buFontTx/>
              <a:buAutoNum type="alphaUcPeriod" startAt="2"/>
            </a:pPr>
            <a:r>
              <a:rPr lang="en-US" altLang="en-US" b="1">
                <a:solidFill>
                  <a:schemeClr val="bg1"/>
                </a:solidFill>
              </a:rPr>
              <a:t>Principles for Contextualizing Christianity into Any Cultural Context:</a:t>
            </a:r>
            <a:endParaRPr lang="th-TH" altLang="en-US" b="1">
              <a:solidFill>
                <a:schemeClr val="bg1"/>
              </a:solidFill>
            </a:endParaRPr>
          </a:p>
          <a:p>
            <a:pPr lvl="2" eaLnBrk="1" hangingPunct="1">
              <a:spcBef>
                <a:spcPct val="50000"/>
              </a:spcBef>
              <a:buFontTx/>
              <a:buAutoNum type="arabicPeriod"/>
            </a:pPr>
            <a:r>
              <a:rPr lang="en-US" altLang="en-US" b="1">
                <a:solidFill>
                  <a:schemeClr val="bg1"/>
                </a:solidFill>
              </a:rPr>
              <a:t>Important Starting Points:</a:t>
            </a:r>
            <a:endParaRPr lang="th-TH" altLang="en-US" b="1">
              <a:solidFill>
                <a:schemeClr val="bg1"/>
              </a:solidFill>
            </a:endParaRPr>
          </a:p>
          <a:p>
            <a:pPr lvl="3" eaLnBrk="1" hangingPunct="1">
              <a:spcBef>
                <a:spcPct val="50000"/>
              </a:spcBef>
              <a:buFontTx/>
              <a:buAutoNum type="alphaLcParenR" startAt="2"/>
            </a:pPr>
            <a:r>
              <a:rPr lang="en-US" altLang="en-US" b="1">
                <a:solidFill>
                  <a:schemeClr val="bg1"/>
                </a:solidFill>
              </a:rPr>
              <a:t>You must know the word of God well enough to know what distinctively Christian beliefs and practices should be promoted and inculcated in the church.</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05740051">
            <a:extLst>
              <a:ext uri="{FF2B5EF4-FFF2-40B4-BE49-F238E27FC236}">
                <a16:creationId xmlns:a16="http://schemas.microsoft.com/office/drawing/2014/main" id="{F7EFF873-C015-824E-8AB7-397BF68B47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3">
            <a:extLst>
              <a:ext uri="{FF2B5EF4-FFF2-40B4-BE49-F238E27FC236}">
                <a16:creationId xmlns:a16="http://schemas.microsoft.com/office/drawing/2014/main" id="{DD8F7D8A-653A-0D47-9E7C-2A225D73A531}"/>
              </a:ext>
            </a:extLst>
          </p:cNvPr>
          <p:cNvSpPr txBox="1">
            <a:spLocks noChangeArrowheads="1"/>
          </p:cNvSpPr>
          <p:nvPr/>
        </p:nvSpPr>
        <p:spPr bwMode="auto">
          <a:xfrm>
            <a:off x="0" y="228600"/>
            <a:ext cx="9144000" cy="62865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en-US" b="1" i="1">
                <a:solidFill>
                  <a:schemeClr val="bg1"/>
                </a:solidFill>
              </a:rPr>
              <a:t>Toward a Practical Method for Developing a Christian Worldview in Any and Every Time and Place: Translation and Contextualization:</a:t>
            </a:r>
            <a:endParaRPr lang="th-TH" altLang="en-US" b="1" i="1">
              <a:solidFill>
                <a:schemeClr val="bg1"/>
              </a:solidFill>
            </a:endParaRPr>
          </a:p>
          <a:p>
            <a:pPr lvl="1" eaLnBrk="1" hangingPunct="1">
              <a:spcBef>
                <a:spcPct val="50000"/>
              </a:spcBef>
              <a:buFontTx/>
              <a:buAutoNum type="alphaUcPeriod" startAt="2"/>
            </a:pPr>
            <a:r>
              <a:rPr lang="en-US" altLang="en-US" b="1">
                <a:solidFill>
                  <a:schemeClr val="bg1"/>
                </a:solidFill>
              </a:rPr>
              <a:t>Principles for Contextualizing Christianity into Any Cultural Context:</a:t>
            </a:r>
            <a:endParaRPr lang="th-TH" altLang="en-US" b="1">
              <a:solidFill>
                <a:schemeClr val="bg1"/>
              </a:solidFill>
            </a:endParaRPr>
          </a:p>
          <a:p>
            <a:pPr lvl="2" eaLnBrk="1" hangingPunct="1">
              <a:spcBef>
                <a:spcPct val="50000"/>
              </a:spcBef>
              <a:buFontTx/>
              <a:buAutoNum type="arabicPeriod"/>
            </a:pPr>
            <a:r>
              <a:rPr lang="en-US" altLang="en-US" b="1">
                <a:solidFill>
                  <a:schemeClr val="bg1"/>
                </a:solidFill>
              </a:rPr>
              <a:t>Important Starting Points:</a:t>
            </a:r>
            <a:endParaRPr lang="th-TH" altLang="en-US" b="1">
              <a:solidFill>
                <a:schemeClr val="bg1"/>
              </a:solidFill>
            </a:endParaRPr>
          </a:p>
          <a:p>
            <a:pPr lvl="3" eaLnBrk="1" hangingPunct="1">
              <a:spcBef>
                <a:spcPct val="50000"/>
              </a:spcBef>
              <a:buFontTx/>
              <a:buAutoNum type="alphaLcParenR" startAt="3"/>
            </a:pPr>
            <a:r>
              <a:rPr lang="en-US" altLang="en-US" b="1">
                <a:solidFill>
                  <a:schemeClr val="bg1"/>
                </a:solidFill>
              </a:rPr>
              <a:t>You must know how to take these biblical truths that were culturally expressed in the time of their occurrence/composition and extract them from those contexts in order to develop principles for use in trans-cultural and trans-temporal situations.</a:t>
            </a:r>
            <a:endParaRPr lang="en-US" altLang="en-US">
              <a:solidFill>
                <a:schemeClr val="bg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05740051">
            <a:extLst>
              <a:ext uri="{FF2B5EF4-FFF2-40B4-BE49-F238E27FC236}">
                <a16:creationId xmlns:a16="http://schemas.microsoft.com/office/drawing/2014/main" id="{DEF23AFE-259E-9645-8D9F-EF1F6EC848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3">
            <a:extLst>
              <a:ext uri="{FF2B5EF4-FFF2-40B4-BE49-F238E27FC236}">
                <a16:creationId xmlns:a16="http://schemas.microsoft.com/office/drawing/2014/main" id="{3D52446C-1F66-194D-B9C8-9F61CCBE72B4}"/>
              </a:ext>
            </a:extLst>
          </p:cNvPr>
          <p:cNvSpPr txBox="1">
            <a:spLocks noChangeArrowheads="1"/>
          </p:cNvSpPr>
          <p:nvPr/>
        </p:nvSpPr>
        <p:spPr bwMode="auto">
          <a:xfrm>
            <a:off x="0" y="228600"/>
            <a:ext cx="9144000" cy="62865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en-US" b="1" i="1">
                <a:solidFill>
                  <a:schemeClr val="bg1"/>
                </a:solidFill>
              </a:rPr>
              <a:t>Toward a Practical Method for Developing a Christian Worldview in Any and Every Time and Place: Translation and Contextualization:</a:t>
            </a:r>
            <a:endParaRPr lang="th-TH" altLang="en-US" b="1" i="1">
              <a:solidFill>
                <a:schemeClr val="bg1"/>
              </a:solidFill>
            </a:endParaRPr>
          </a:p>
          <a:p>
            <a:pPr lvl="1" eaLnBrk="1" hangingPunct="1">
              <a:spcBef>
                <a:spcPct val="50000"/>
              </a:spcBef>
              <a:buFontTx/>
              <a:buAutoNum type="alphaUcPeriod" startAt="2"/>
            </a:pPr>
            <a:r>
              <a:rPr lang="en-US" altLang="en-US" b="1">
                <a:solidFill>
                  <a:schemeClr val="bg1"/>
                </a:solidFill>
              </a:rPr>
              <a:t>Principles for Contextualizing Christianity into Any Cultural Context:</a:t>
            </a:r>
            <a:endParaRPr lang="th-TH" altLang="en-US" b="1">
              <a:solidFill>
                <a:schemeClr val="bg1"/>
              </a:solidFill>
            </a:endParaRPr>
          </a:p>
          <a:p>
            <a:pPr lvl="2" eaLnBrk="1" hangingPunct="1">
              <a:spcBef>
                <a:spcPct val="50000"/>
              </a:spcBef>
              <a:buFontTx/>
              <a:buAutoNum type="arabicPeriod"/>
            </a:pPr>
            <a:r>
              <a:rPr lang="en-US" altLang="en-US" b="1">
                <a:solidFill>
                  <a:schemeClr val="bg1"/>
                </a:solidFill>
              </a:rPr>
              <a:t>Important Starting Points:</a:t>
            </a:r>
            <a:endParaRPr lang="th-TH" altLang="en-US" b="1">
              <a:solidFill>
                <a:schemeClr val="bg1"/>
              </a:solidFill>
            </a:endParaRPr>
          </a:p>
          <a:p>
            <a:pPr lvl="3" eaLnBrk="1" hangingPunct="1">
              <a:spcBef>
                <a:spcPct val="50000"/>
              </a:spcBef>
              <a:buFontTx/>
              <a:buAutoNum type="alphaLcParenR" startAt="4"/>
            </a:pPr>
            <a:r>
              <a:rPr lang="en-US" altLang="en-US" b="1">
                <a:solidFill>
                  <a:schemeClr val="bg1"/>
                </a:solidFill>
              </a:rPr>
              <a:t>Then you must know how to re-express these principles, beliefs and practices in the new culture in a way that embraces the culture in its appropriate expressions while rejecting those norms, beliefs and practices that run counter to biblical ones.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05740051">
            <a:extLst>
              <a:ext uri="{FF2B5EF4-FFF2-40B4-BE49-F238E27FC236}">
                <a16:creationId xmlns:a16="http://schemas.microsoft.com/office/drawing/2014/main" id="{6F3DDACA-C847-2A4E-A449-6F1B24D87F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helixnebula">
            <a:extLst>
              <a:ext uri="{FF2B5EF4-FFF2-40B4-BE49-F238E27FC236}">
                <a16:creationId xmlns:a16="http://schemas.microsoft.com/office/drawing/2014/main" id="{35A87558-30D6-C34B-B5FA-9E404148AB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3">
            <a:extLst>
              <a:ext uri="{FF2B5EF4-FFF2-40B4-BE49-F238E27FC236}">
                <a16:creationId xmlns:a16="http://schemas.microsoft.com/office/drawing/2014/main" id="{EFB67DEF-5A8D-BA4C-A281-FAEE7E9AA0BE}"/>
              </a:ext>
            </a:extLst>
          </p:cNvPr>
          <p:cNvSpPr txBox="1">
            <a:spLocks noChangeArrowheads="1"/>
          </p:cNvSpPr>
          <p:nvPr/>
        </p:nvSpPr>
        <p:spPr bwMode="auto">
          <a:xfrm>
            <a:off x="304800" y="0"/>
            <a:ext cx="8610600" cy="32956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2"/>
            </a:pPr>
            <a:r>
              <a:rPr lang="en-US" altLang="en-US" b="1" i="1">
                <a:solidFill>
                  <a:schemeClr val="bg1"/>
                </a:solidFill>
              </a:rPr>
              <a:t>Some Non-negotiable Aspects of a Genuinely Christian View of the World:</a:t>
            </a:r>
            <a:endParaRPr lang="th-TH" altLang="en-US" b="1" i="1">
              <a:solidFill>
                <a:schemeClr val="bg1"/>
              </a:solidFill>
            </a:endParaRPr>
          </a:p>
          <a:p>
            <a:pPr lvl="1" eaLnBrk="1" hangingPunct="1">
              <a:spcBef>
                <a:spcPct val="50000"/>
              </a:spcBef>
              <a:buFontTx/>
              <a:buAutoNum type="alphaUcPeriod"/>
            </a:pPr>
            <a:r>
              <a:rPr lang="en-US" altLang="en-US" b="1">
                <a:solidFill>
                  <a:schemeClr val="bg1"/>
                </a:solidFill>
              </a:rPr>
              <a:t>God exists as a personal and Triune God—Father, Son, and Spirit—who created, sustains, and continues to care for and reveal Himself to everything and everyone (Isaiah 45:20-22; John 16:7-15).</a:t>
            </a:r>
            <a:endParaRPr lang="th-TH" altLang="en-US" b="1">
              <a:solidFill>
                <a:schemeClr val="bg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05740051">
            <a:extLst>
              <a:ext uri="{FF2B5EF4-FFF2-40B4-BE49-F238E27FC236}">
                <a16:creationId xmlns:a16="http://schemas.microsoft.com/office/drawing/2014/main" id="{EC8A4E50-D666-CA4C-8F37-84C4C8FCBE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 Box 3">
            <a:extLst>
              <a:ext uri="{FF2B5EF4-FFF2-40B4-BE49-F238E27FC236}">
                <a16:creationId xmlns:a16="http://schemas.microsoft.com/office/drawing/2014/main" id="{A70F6DCB-F25E-2E41-B182-92A1F97BE3FE}"/>
              </a:ext>
            </a:extLst>
          </p:cNvPr>
          <p:cNvSpPr txBox="1">
            <a:spLocks noChangeArrowheads="1"/>
          </p:cNvSpPr>
          <p:nvPr/>
        </p:nvSpPr>
        <p:spPr bwMode="auto">
          <a:xfrm>
            <a:off x="0" y="228600"/>
            <a:ext cx="9144000" cy="35099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en-US" b="1" i="1">
                <a:solidFill>
                  <a:schemeClr val="bg1"/>
                </a:solidFill>
              </a:rPr>
              <a:t>Toward a Practical Method for Developing a Christian Worldview in Any and Every Time and Place: Translation and Contextualization:</a:t>
            </a:r>
            <a:endParaRPr lang="th-TH" altLang="en-US" b="1" i="1">
              <a:solidFill>
                <a:schemeClr val="bg1"/>
              </a:solidFill>
            </a:endParaRPr>
          </a:p>
          <a:p>
            <a:pPr lvl="1" eaLnBrk="1" hangingPunct="1">
              <a:spcBef>
                <a:spcPct val="50000"/>
              </a:spcBef>
              <a:buFontTx/>
              <a:buAutoNum type="alphaUcPeriod" startAt="2"/>
            </a:pPr>
            <a:r>
              <a:rPr lang="en-US" altLang="en-US" b="1">
                <a:solidFill>
                  <a:schemeClr val="bg1"/>
                </a:solidFill>
              </a:rPr>
              <a:t>Principles for Contextualizing Christianity into Any Cultural Context:</a:t>
            </a:r>
            <a:endParaRPr lang="th-TH" altLang="en-US" b="1">
              <a:solidFill>
                <a:schemeClr val="bg1"/>
              </a:solidFill>
            </a:endParaRPr>
          </a:p>
          <a:p>
            <a:pPr lvl="2" eaLnBrk="1" hangingPunct="1">
              <a:spcBef>
                <a:spcPct val="50000"/>
              </a:spcBef>
              <a:buFontTx/>
              <a:buAutoNum type="arabicPeriod" startAt="2"/>
            </a:pPr>
            <a:r>
              <a:rPr lang="en-US" altLang="en-US" b="1">
                <a:solidFill>
                  <a:schemeClr val="bg1"/>
                </a:solidFill>
              </a:rPr>
              <a:t>Discern biblical norms versus cultural forms.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05740051">
            <a:extLst>
              <a:ext uri="{FF2B5EF4-FFF2-40B4-BE49-F238E27FC236}">
                <a16:creationId xmlns:a16="http://schemas.microsoft.com/office/drawing/2014/main" id="{FF05392B-757B-9049-8A30-3405F19BED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3">
            <a:extLst>
              <a:ext uri="{FF2B5EF4-FFF2-40B4-BE49-F238E27FC236}">
                <a16:creationId xmlns:a16="http://schemas.microsoft.com/office/drawing/2014/main" id="{E850DD49-20D0-4840-B772-8C2935546275}"/>
              </a:ext>
            </a:extLst>
          </p:cNvPr>
          <p:cNvSpPr txBox="1">
            <a:spLocks noChangeArrowheads="1"/>
          </p:cNvSpPr>
          <p:nvPr/>
        </p:nvSpPr>
        <p:spPr bwMode="auto">
          <a:xfrm>
            <a:off x="0" y="228600"/>
            <a:ext cx="9144000" cy="50053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en-US" b="1" i="1">
                <a:solidFill>
                  <a:schemeClr val="bg1"/>
                </a:solidFill>
              </a:rPr>
              <a:t>Toward a Practical Method for Developing a Christian Worldview in Any and Every Time and Place: Translation and Contextualization:</a:t>
            </a:r>
            <a:endParaRPr lang="th-TH" altLang="en-US" b="1" i="1">
              <a:solidFill>
                <a:schemeClr val="bg1"/>
              </a:solidFill>
            </a:endParaRPr>
          </a:p>
          <a:p>
            <a:pPr lvl="1" eaLnBrk="1" hangingPunct="1">
              <a:spcBef>
                <a:spcPct val="50000"/>
              </a:spcBef>
              <a:buFontTx/>
              <a:buAutoNum type="alphaUcPeriod" startAt="2"/>
            </a:pPr>
            <a:r>
              <a:rPr lang="en-US" altLang="en-US" b="1">
                <a:solidFill>
                  <a:schemeClr val="bg1"/>
                </a:solidFill>
              </a:rPr>
              <a:t>Principles for Contextualizing Christianity into Any Cultural Context:</a:t>
            </a:r>
            <a:endParaRPr lang="th-TH" altLang="en-US" b="1">
              <a:solidFill>
                <a:schemeClr val="bg1"/>
              </a:solidFill>
            </a:endParaRPr>
          </a:p>
          <a:p>
            <a:pPr lvl="2" eaLnBrk="1" hangingPunct="1">
              <a:spcBef>
                <a:spcPct val="50000"/>
              </a:spcBef>
              <a:buFontTx/>
              <a:buAutoNum type="arabicPeriod" startAt="2"/>
            </a:pPr>
            <a:r>
              <a:rPr lang="en-US" altLang="en-US" b="1">
                <a:solidFill>
                  <a:schemeClr val="bg2"/>
                </a:solidFill>
              </a:rPr>
              <a:t>Discern biblical norms versus cultural forms.</a:t>
            </a:r>
          </a:p>
          <a:p>
            <a:pPr lvl="2" eaLnBrk="1" hangingPunct="1">
              <a:spcBef>
                <a:spcPct val="50000"/>
              </a:spcBef>
              <a:buFontTx/>
              <a:buAutoNum type="arabicPeriod" startAt="2"/>
            </a:pPr>
            <a:r>
              <a:rPr lang="en-US" altLang="en-US" b="1">
                <a:solidFill>
                  <a:schemeClr val="bg1"/>
                </a:solidFill>
              </a:rPr>
              <a:t>Discern the difference between culturally “neutral” and spiritually charged beliefs and practices.</a:t>
            </a:r>
            <a:endParaRPr lang="en-US" altLang="en-US">
              <a:solidFill>
                <a:schemeClr val="bg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05740051">
            <a:extLst>
              <a:ext uri="{FF2B5EF4-FFF2-40B4-BE49-F238E27FC236}">
                <a16:creationId xmlns:a16="http://schemas.microsoft.com/office/drawing/2014/main" id="{1198DF58-B549-254A-A4E6-A4E22031AC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 Box 3">
            <a:extLst>
              <a:ext uri="{FF2B5EF4-FFF2-40B4-BE49-F238E27FC236}">
                <a16:creationId xmlns:a16="http://schemas.microsoft.com/office/drawing/2014/main" id="{A4C2CAC4-4DA8-2145-9DE4-88DC0C6A8C2E}"/>
              </a:ext>
            </a:extLst>
          </p:cNvPr>
          <p:cNvSpPr txBox="1">
            <a:spLocks noChangeArrowheads="1"/>
          </p:cNvSpPr>
          <p:nvPr/>
        </p:nvSpPr>
        <p:spPr bwMode="auto">
          <a:xfrm>
            <a:off x="0" y="228600"/>
            <a:ext cx="9144000" cy="60737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en-US" b="1" i="1">
                <a:solidFill>
                  <a:schemeClr val="bg1"/>
                </a:solidFill>
              </a:rPr>
              <a:t>Toward a Practical Method for Developing a Christian Worldview in Any and Every Time and Place: Translation and Contextualization:</a:t>
            </a:r>
            <a:endParaRPr lang="th-TH" altLang="en-US" b="1" i="1">
              <a:solidFill>
                <a:schemeClr val="bg1"/>
              </a:solidFill>
            </a:endParaRPr>
          </a:p>
          <a:p>
            <a:pPr lvl="1" eaLnBrk="1" hangingPunct="1">
              <a:spcBef>
                <a:spcPct val="50000"/>
              </a:spcBef>
              <a:buFontTx/>
              <a:buAutoNum type="alphaUcPeriod" startAt="2"/>
            </a:pPr>
            <a:r>
              <a:rPr lang="en-US" altLang="en-US" b="1">
                <a:solidFill>
                  <a:schemeClr val="bg1"/>
                </a:solidFill>
              </a:rPr>
              <a:t>Principles for Contextualizing Christianity into Any Cultural Context:</a:t>
            </a:r>
            <a:endParaRPr lang="th-TH" altLang="en-US" b="1">
              <a:solidFill>
                <a:schemeClr val="bg1"/>
              </a:solidFill>
            </a:endParaRPr>
          </a:p>
          <a:p>
            <a:pPr lvl="2" eaLnBrk="1" hangingPunct="1">
              <a:spcBef>
                <a:spcPct val="50000"/>
              </a:spcBef>
              <a:buFontTx/>
              <a:buAutoNum type="arabicPeriod" startAt="2"/>
            </a:pPr>
            <a:r>
              <a:rPr lang="en-US" altLang="en-US" b="1">
                <a:solidFill>
                  <a:schemeClr val="bg2"/>
                </a:solidFill>
              </a:rPr>
              <a:t>Discern biblical norms versus cultural forms.</a:t>
            </a:r>
          </a:p>
          <a:p>
            <a:pPr lvl="2" eaLnBrk="1" hangingPunct="1">
              <a:spcBef>
                <a:spcPct val="50000"/>
              </a:spcBef>
              <a:buFontTx/>
              <a:buAutoNum type="arabicPeriod" startAt="2"/>
            </a:pPr>
            <a:r>
              <a:rPr lang="en-US" altLang="en-US" b="1">
                <a:solidFill>
                  <a:schemeClr val="bg2"/>
                </a:solidFill>
              </a:rPr>
              <a:t>Discern the difference between culturally “neutral” and spiritually charged beliefs and practices.</a:t>
            </a:r>
          </a:p>
          <a:p>
            <a:pPr lvl="2" eaLnBrk="1" hangingPunct="1">
              <a:spcBef>
                <a:spcPct val="50000"/>
              </a:spcBef>
              <a:buFontTx/>
              <a:buAutoNum type="arabicPeriod" startAt="2"/>
            </a:pPr>
            <a:r>
              <a:rPr lang="en-US" altLang="en-US" b="1">
                <a:solidFill>
                  <a:schemeClr val="bg1"/>
                </a:solidFill>
              </a:rPr>
              <a:t>Seek both relevance and simplicity without compromise.</a:t>
            </a:r>
            <a:endParaRPr lang="en-US" altLang="en-US">
              <a:solidFill>
                <a:schemeClr val="bg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05740051">
            <a:extLst>
              <a:ext uri="{FF2B5EF4-FFF2-40B4-BE49-F238E27FC236}">
                <a16:creationId xmlns:a16="http://schemas.microsoft.com/office/drawing/2014/main" id="{E7AA2E76-AA29-DD48-97A9-53A332B17A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 Box 3">
            <a:extLst>
              <a:ext uri="{FF2B5EF4-FFF2-40B4-BE49-F238E27FC236}">
                <a16:creationId xmlns:a16="http://schemas.microsoft.com/office/drawing/2014/main" id="{E252225D-49E5-D346-A395-471A8002D8F1}"/>
              </a:ext>
            </a:extLst>
          </p:cNvPr>
          <p:cNvSpPr txBox="1">
            <a:spLocks noChangeArrowheads="1"/>
          </p:cNvSpPr>
          <p:nvPr/>
        </p:nvSpPr>
        <p:spPr bwMode="auto">
          <a:xfrm>
            <a:off x="0" y="228600"/>
            <a:ext cx="9144000" cy="30829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en-US" b="1" i="1">
                <a:solidFill>
                  <a:schemeClr val="bg1"/>
                </a:solidFill>
              </a:rPr>
              <a:t>Toward a Practical Method for Developing a Christian Worldview in Any and Every Time and Place: Translation and Contextualization:</a:t>
            </a:r>
            <a:endParaRPr lang="th-TH" altLang="en-US" b="1" i="1">
              <a:solidFill>
                <a:schemeClr val="bg1"/>
              </a:solidFill>
            </a:endParaRPr>
          </a:p>
          <a:p>
            <a:pPr lvl="1" eaLnBrk="1" hangingPunct="1">
              <a:spcBef>
                <a:spcPct val="50000"/>
              </a:spcBef>
              <a:buFontTx/>
              <a:buAutoNum type="alphaUcPeriod" startAt="2"/>
            </a:pPr>
            <a:r>
              <a:rPr lang="en-US" altLang="en-US" b="1">
                <a:solidFill>
                  <a:schemeClr val="bg1"/>
                </a:solidFill>
              </a:rPr>
              <a:t>Principles for Contextualizing Christianity into Any Cultural Context:</a:t>
            </a:r>
            <a:endParaRPr lang="th-TH" altLang="en-US" b="1">
              <a:solidFill>
                <a:schemeClr val="bg1"/>
              </a:solidFill>
            </a:endParaRPr>
          </a:p>
          <a:p>
            <a:pPr lvl="2" eaLnBrk="1" hangingPunct="1">
              <a:spcBef>
                <a:spcPct val="50000"/>
              </a:spcBef>
              <a:buFontTx/>
              <a:buAutoNum type="arabicPeriod" startAt="5"/>
            </a:pPr>
            <a:r>
              <a:rPr lang="en-US" altLang="en-US" b="1">
                <a:solidFill>
                  <a:schemeClr val="bg1"/>
                </a:solidFill>
              </a:rPr>
              <a:t>Take into account all relevant factors.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05740051">
            <a:extLst>
              <a:ext uri="{FF2B5EF4-FFF2-40B4-BE49-F238E27FC236}">
                <a16:creationId xmlns:a16="http://schemas.microsoft.com/office/drawing/2014/main" id="{D0FC0364-E0BF-154C-AA54-08B517822E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3">
            <a:extLst>
              <a:ext uri="{FF2B5EF4-FFF2-40B4-BE49-F238E27FC236}">
                <a16:creationId xmlns:a16="http://schemas.microsoft.com/office/drawing/2014/main" id="{BB4A9983-035A-F04F-922F-41712181D76E}"/>
              </a:ext>
            </a:extLst>
          </p:cNvPr>
          <p:cNvSpPr txBox="1">
            <a:spLocks noChangeArrowheads="1"/>
          </p:cNvSpPr>
          <p:nvPr/>
        </p:nvSpPr>
        <p:spPr bwMode="auto">
          <a:xfrm>
            <a:off x="0" y="228600"/>
            <a:ext cx="9144000" cy="41513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en-US" b="1" i="1">
                <a:solidFill>
                  <a:schemeClr val="bg1"/>
                </a:solidFill>
              </a:rPr>
              <a:t>Toward a Practical Method for Developing a Christian Worldview in Any and Every Time and Place: Translation and Contextualization:</a:t>
            </a:r>
            <a:endParaRPr lang="th-TH" altLang="en-US" b="1" i="1">
              <a:solidFill>
                <a:schemeClr val="bg1"/>
              </a:solidFill>
            </a:endParaRPr>
          </a:p>
          <a:p>
            <a:pPr lvl="1" eaLnBrk="1" hangingPunct="1">
              <a:spcBef>
                <a:spcPct val="50000"/>
              </a:spcBef>
              <a:buFontTx/>
              <a:buAutoNum type="alphaUcPeriod" startAt="2"/>
            </a:pPr>
            <a:r>
              <a:rPr lang="en-US" altLang="en-US" b="1">
                <a:solidFill>
                  <a:schemeClr val="bg1"/>
                </a:solidFill>
              </a:rPr>
              <a:t>Principles for Contextualizing Christianity into Any Cultural Context:</a:t>
            </a:r>
            <a:endParaRPr lang="th-TH" altLang="en-US" b="1">
              <a:solidFill>
                <a:schemeClr val="bg1"/>
              </a:solidFill>
            </a:endParaRPr>
          </a:p>
          <a:p>
            <a:pPr lvl="2" eaLnBrk="1" hangingPunct="1">
              <a:spcBef>
                <a:spcPct val="50000"/>
              </a:spcBef>
              <a:buFontTx/>
              <a:buAutoNum type="arabicPeriod" startAt="5"/>
            </a:pPr>
            <a:r>
              <a:rPr lang="en-US" altLang="en-US" b="1">
                <a:solidFill>
                  <a:schemeClr val="bg2"/>
                </a:solidFill>
              </a:rPr>
              <a:t>Take into account all relevant factors.</a:t>
            </a:r>
          </a:p>
          <a:p>
            <a:pPr lvl="2" eaLnBrk="1" hangingPunct="1">
              <a:spcBef>
                <a:spcPct val="50000"/>
              </a:spcBef>
              <a:buFontTx/>
              <a:buAutoNum type="arabicPeriod" startAt="5"/>
            </a:pPr>
            <a:r>
              <a:rPr lang="en-US" altLang="en-US" b="1">
                <a:solidFill>
                  <a:schemeClr val="bg1"/>
                </a:solidFill>
              </a:rPr>
              <a:t>Constantly ask for the reasons behind the cultural practice or belief.</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05740051">
            <a:extLst>
              <a:ext uri="{FF2B5EF4-FFF2-40B4-BE49-F238E27FC236}">
                <a16:creationId xmlns:a16="http://schemas.microsoft.com/office/drawing/2014/main" id="{95A00F95-40B6-2341-8807-1E5B2EFA2E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 Box 3">
            <a:extLst>
              <a:ext uri="{FF2B5EF4-FFF2-40B4-BE49-F238E27FC236}">
                <a16:creationId xmlns:a16="http://schemas.microsoft.com/office/drawing/2014/main" id="{FCF11E3D-EB95-1642-9645-B03F43353F38}"/>
              </a:ext>
            </a:extLst>
          </p:cNvPr>
          <p:cNvSpPr txBox="1">
            <a:spLocks noChangeArrowheads="1"/>
          </p:cNvSpPr>
          <p:nvPr/>
        </p:nvSpPr>
        <p:spPr bwMode="auto">
          <a:xfrm>
            <a:off x="0" y="990600"/>
            <a:ext cx="9144000" cy="3937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en-US" b="1" i="1">
                <a:solidFill>
                  <a:schemeClr val="bg1"/>
                </a:solidFill>
              </a:rPr>
              <a:t>Toward a Practical Method for Developing a Christian Worldview in Any and Every Time and Place: Translation and Contextualization:</a:t>
            </a:r>
          </a:p>
          <a:p>
            <a:pPr lvl="1" eaLnBrk="1" hangingPunct="1">
              <a:spcBef>
                <a:spcPct val="50000"/>
              </a:spcBef>
              <a:buFontTx/>
              <a:buAutoNum type="alphaUcPeriod" startAt="2"/>
            </a:pPr>
            <a:r>
              <a:rPr lang="en-US" altLang="en-US" b="1">
                <a:solidFill>
                  <a:schemeClr val="bg1"/>
                </a:solidFill>
              </a:rPr>
              <a:t>Principles for Contextualizing Christianity into Any Cultural Context:</a:t>
            </a:r>
            <a:endParaRPr lang="th-TH" altLang="en-US" b="1" i="1">
              <a:solidFill>
                <a:schemeClr val="bg1"/>
              </a:solidFill>
            </a:endParaRPr>
          </a:p>
          <a:p>
            <a:pPr lvl="2" eaLnBrk="1" hangingPunct="1">
              <a:spcBef>
                <a:spcPct val="50000"/>
              </a:spcBef>
              <a:buFontTx/>
              <a:buAutoNum type="arabicPeriod" startAt="7"/>
            </a:pPr>
            <a:r>
              <a:rPr lang="en-US" altLang="en-US" b="1">
                <a:solidFill>
                  <a:schemeClr val="bg1"/>
                </a:solidFill>
              </a:rPr>
              <a:t>Paul Hiebert’s Guidelines for Critical Contextualization of Local Beliefs and Customs:</a:t>
            </a:r>
          </a:p>
        </p:txBody>
      </p:sp>
      <p:pic>
        <p:nvPicPr>
          <p:cNvPr id="47108" name="Picture 4" descr="Hiebert">
            <a:extLst>
              <a:ext uri="{FF2B5EF4-FFF2-40B4-BE49-F238E27FC236}">
                <a16:creationId xmlns:a16="http://schemas.microsoft.com/office/drawing/2014/main" id="{F0282CC6-EB90-7842-B560-3E2BB5B3C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3288" y="4419600"/>
            <a:ext cx="1890712"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05740051">
            <a:extLst>
              <a:ext uri="{FF2B5EF4-FFF2-40B4-BE49-F238E27FC236}">
                <a16:creationId xmlns:a16="http://schemas.microsoft.com/office/drawing/2014/main" id="{28EA7594-D7E2-3547-89C4-17CFE48F8A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 Box 3">
            <a:extLst>
              <a:ext uri="{FF2B5EF4-FFF2-40B4-BE49-F238E27FC236}">
                <a16:creationId xmlns:a16="http://schemas.microsoft.com/office/drawing/2014/main" id="{6479A0CD-41E7-1D4F-B5AF-DD52EE8FE07A}"/>
              </a:ext>
            </a:extLst>
          </p:cNvPr>
          <p:cNvSpPr txBox="1">
            <a:spLocks noChangeArrowheads="1"/>
          </p:cNvSpPr>
          <p:nvPr/>
        </p:nvSpPr>
        <p:spPr bwMode="auto">
          <a:xfrm>
            <a:off x="0" y="990600"/>
            <a:ext cx="9144000" cy="45783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en-US" b="1" i="1">
                <a:solidFill>
                  <a:schemeClr val="bg1"/>
                </a:solidFill>
              </a:rPr>
              <a:t>Toward a Practical Method for Developing a Christian Worldview in Any and Every Time and Place: Translation and Contextualization:</a:t>
            </a:r>
            <a:endParaRPr lang="th-TH" altLang="en-US" b="1" i="1">
              <a:solidFill>
                <a:schemeClr val="bg1"/>
              </a:solidFill>
            </a:endParaRPr>
          </a:p>
          <a:p>
            <a:pPr lvl="1" eaLnBrk="1" hangingPunct="1">
              <a:spcBef>
                <a:spcPct val="50000"/>
              </a:spcBef>
              <a:buFontTx/>
              <a:buAutoNum type="alphaUcPeriod" startAt="2"/>
            </a:pPr>
            <a:r>
              <a:rPr lang="en-US" altLang="en-US" b="1">
                <a:solidFill>
                  <a:schemeClr val="bg1"/>
                </a:solidFill>
              </a:rPr>
              <a:t>Principles for Contextualizing Christianity into Any Cultural Context:</a:t>
            </a:r>
            <a:endParaRPr lang="th-TH" altLang="en-US" b="1">
              <a:solidFill>
                <a:schemeClr val="bg1"/>
              </a:solidFill>
            </a:endParaRPr>
          </a:p>
          <a:p>
            <a:pPr lvl="2" eaLnBrk="1" hangingPunct="1">
              <a:spcBef>
                <a:spcPct val="50000"/>
              </a:spcBef>
              <a:buFontTx/>
              <a:buAutoNum type="arabicPeriod" startAt="7"/>
            </a:pPr>
            <a:r>
              <a:rPr lang="en-US" altLang="en-US" b="1">
                <a:solidFill>
                  <a:schemeClr val="bg1"/>
                </a:solidFill>
              </a:rPr>
              <a:t>Paul Hiebert’s Guidelines for Critical Contextualization of Local Beliefs and Customs:</a:t>
            </a:r>
          </a:p>
          <a:p>
            <a:pPr lvl="3" eaLnBrk="1" hangingPunct="1">
              <a:spcBef>
                <a:spcPct val="50000"/>
              </a:spcBef>
              <a:buFontTx/>
              <a:buAutoNum type="alphaLcParenR"/>
            </a:pPr>
            <a:r>
              <a:rPr lang="en-US" altLang="en-US" b="1">
                <a:solidFill>
                  <a:schemeClr val="bg1"/>
                </a:solidFill>
              </a:rPr>
              <a:t>Adopt:</a:t>
            </a:r>
          </a:p>
        </p:txBody>
      </p:sp>
      <p:pic>
        <p:nvPicPr>
          <p:cNvPr id="48132" name="Picture 5" descr="Hiebert">
            <a:extLst>
              <a:ext uri="{FF2B5EF4-FFF2-40B4-BE49-F238E27FC236}">
                <a16:creationId xmlns:a16="http://schemas.microsoft.com/office/drawing/2014/main" id="{481E96C1-B95F-9E48-80E9-17014A6097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3288" y="4419600"/>
            <a:ext cx="1890712"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05740051">
            <a:extLst>
              <a:ext uri="{FF2B5EF4-FFF2-40B4-BE49-F238E27FC236}">
                <a16:creationId xmlns:a16="http://schemas.microsoft.com/office/drawing/2014/main" id="{1E6136F1-007C-BF41-B791-1364BB6A55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 Box 3">
            <a:extLst>
              <a:ext uri="{FF2B5EF4-FFF2-40B4-BE49-F238E27FC236}">
                <a16:creationId xmlns:a16="http://schemas.microsoft.com/office/drawing/2014/main" id="{00DB06F5-8CD1-124F-B4B9-BA105084C889}"/>
              </a:ext>
            </a:extLst>
          </p:cNvPr>
          <p:cNvSpPr txBox="1">
            <a:spLocks noChangeArrowheads="1"/>
          </p:cNvSpPr>
          <p:nvPr/>
        </p:nvSpPr>
        <p:spPr bwMode="auto">
          <a:xfrm>
            <a:off x="0" y="990600"/>
            <a:ext cx="9144000" cy="52197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en-US" b="1" i="1">
                <a:solidFill>
                  <a:schemeClr val="bg1"/>
                </a:solidFill>
              </a:rPr>
              <a:t>Toward a Practical Method for Developing a Christian Worldview in Any and Every Time and Place: Translation and Contextualization:</a:t>
            </a:r>
            <a:endParaRPr lang="th-TH" altLang="en-US" b="1" i="1">
              <a:solidFill>
                <a:schemeClr val="bg1"/>
              </a:solidFill>
            </a:endParaRPr>
          </a:p>
          <a:p>
            <a:pPr lvl="1" eaLnBrk="1" hangingPunct="1">
              <a:spcBef>
                <a:spcPct val="50000"/>
              </a:spcBef>
              <a:buFontTx/>
              <a:buAutoNum type="alphaUcPeriod" startAt="2"/>
            </a:pPr>
            <a:r>
              <a:rPr lang="en-US" altLang="en-US" b="1">
                <a:solidFill>
                  <a:schemeClr val="bg1"/>
                </a:solidFill>
              </a:rPr>
              <a:t>Principles for Contextualizing Christianity into Any Cultural Context:</a:t>
            </a:r>
            <a:endParaRPr lang="th-TH" altLang="en-US" b="1">
              <a:solidFill>
                <a:schemeClr val="bg1"/>
              </a:solidFill>
            </a:endParaRPr>
          </a:p>
          <a:p>
            <a:pPr lvl="2" eaLnBrk="1" hangingPunct="1">
              <a:spcBef>
                <a:spcPct val="50000"/>
              </a:spcBef>
              <a:buFontTx/>
              <a:buAutoNum type="arabicPeriod" startAt="7"/>
            </a:pPr>
            <a:r>
              <a:rPr lang="en-US" altLang="en-US" b="1">
                <a:solidFill>
                  <a:schemeClr val="bg1"/>
                </a:solidFill>
              </a:rPr>
              <a:t>Paul Hiebert’s Guidelines for Critical Contextualization of Local Beliefs and Customs:</a:t>
            </a:r>
          </a:p>
          <a:p>
            <a:pPr lvl="3" eaLnBrk="1" hangingPunct="1">
              <a:spcBef>
                <a:spcPct val="50000"/>
              </a:spcBef>
              <a:buFontTx/>
              <a:buAutoNum type="alphaLcParenR"/>
            </a:pPr>
            <a:r>
              <a:rPr lang="en-US" altLang="en-US" b="1">
                <a:solidFill>
                  <a:schemeClr val="bg2"/>
                </a:solidFill>
              </a:rPr>
              <a:t>Adopt:</a:t>
            </a:r>
          </a:p>
          <a:p>
            <a:pPr lvl="3" eaLnBrk="1" hangingPunct="1">
              <a:spcBef>
                <a:spcPct val="50000"/>
              </a:spcBef>
              <a:buFontTx/>
              <a:buAutoNum type="alphaLcParenR"/>
            </a:pPr>
            <a:r>
              <a:rPr lang="en-US" altLang="en-US" b="1">
                <a:solidFill>
                  <a:schemeClr val="bg1"/>
                </a:solidFill>
              </a:rPr>
              <a:t>Reject:</a:t>
            </a:r>
          </a:p>
        </p:txBody>
      </p:sp>
      <p:pic>
        <p:nvPicPr>
          <p:cNvPr id="49156" name="Picture 5" descr="Hiebert">
            <a:extLst>
              <a:ext uri="{FF2B5EF4-FFF2-40B4-BE49-F238E27FC236}">
                <a16:creationId xmlns:a16="http://schemas.microsoft.com/office/drawing/2014/main" id="{9F56ACCA-7AC6-6F41-8540-C5E392A73D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3288" y="4419600"/>
            <a:ext cx="1890712"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05740051">
            <a:extLst>
              <a:ext uri="{FF2B5EF4-FFF2-40B4-BE49-F238E27FC236}">
                <a16:creationId xmlns:a16="http://schemas.microsoft.com/office/drawing/2014/main" id="{11309B2E-18C5-B34A-8305-06A61A0582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 Box 3">
            <a:extLst>
              <a:ext uri="{FF2B5EF4-FFF2-40B4-BE49-F238E27FC236}">
                <a16:creationId xmlns:a16="http://schemas.microsoft.com/office/drawing/2014/main" id="{2671474F-55DE-6E48-BA56-C85A41A47165}"/>
              </a:ext>
            </a:extLst>
          </p:cNvPr>
          <p:cNvSpPr txBox="1">
            <a:spLocks noChangeArrowheads="1"/>
          </p:cNvSpPr>
          <p:nvPr/>
        </p:nvSpPr>
        <p:spPr bwMode="auto">
          <a:xfrm>
            <a:off x="0" y="990600"/>
            <a:ext cx="9144000" cy="45783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en-US" b="1" i="1">
                <a:solidFill>
                  <a:schemeClr val="bg1"/>
                </a:solidFill>
              </a:rPr>
              <a:t>Toward a Practical Method for Developing a Christian Worldview in Any and Every Time and Place: Translation and Contextualization:</a:t>
            </a:r>
            <a:endParaRPr lang="th-TH" altLang="en-US" b="1" i="1">
              <a:solidFill>
                <a:schemeClr val="bg1"/>
              </a:solidFill>
            </a:endParaRPr>
          </a:p>
          <a:p>
            <a:pPr lvl="1" eaLnBrk="1" hangingPunct="1">
              <a:spcBef>
                <a:spcPct val="50000"/>
              </a:spcBef>
              <a:buFontTx/>
              <a:buAutoNum type="alphaUcPeriod" startAt="2"/>
            </a:pPr>
            <a:r>
              <a:rPr lang="en-US" altLang="en-US" b="1">
                <a:solidFill>
                  <a:schemeClr val="bg1"/>
                </a:solidFill>
              </a:rPr>
              <a:t>Principles for Contextualizing Christianity into Any Cultural Context:</a:t>
            </a:r>
            <a:endParaRPr lang="th-TH" altLang="en-US" b="1">
              <a:solidFill>
                <a:schemeClr val="bg1"/>
              </a:solidFill>
            </a:endParaRPr>
          </a:p>
          <a:p>
            <a:pPr lvl="2" eaLnBrk="1" hangingPunct="1">
              <a:spcBef>
                <a:spcPct val="50000"/>
              </a:spcBef>
              <a:buFontTx/>
              <a:buAutoNum type="arabicPeriod" startAt="7"/>
            </a:pPr>
            <a:r>
              <a:rPr lang="en-US" altLang="en-US" b="1">
                <a:solidFill>
                  <a:schemeClr val="bg1"/>
                </a:solidFill>
              </a:rPr>
              <a:t>Paul Hiebert’s Guidelines for Critical Contextualization of Local Beliefs and Customs:</a:t>
            </a:r>
          </a:p>
          <a:p>
            <a:pPr lvl="3" eaLnBrk="1" hangingPunct="1">
              <a:spcBef>
                <a:spcPct val="50000"/>
              </a:spcBef>
              <a:buFontTx/>
              <a:buAutoNum type="alphaLcParenR" startAt="3"/>
            </a:pPr>
            <a:r>
              <a:rPr lang="en-US" altLang="en-US" b="1">
                <a:solidFill>
                  <a:schemeClr val="bg1"/>
                </a:solidFill>
              </a:rPr>
              <a:t>Substitute:</a:t>
            </a:r>
          </a:p>
        </p:txBody>
      </p:sp>
      <p:pic>
        <p:nvPicPr>
          <p:cNvPr id="50180" name="Picture 5" descr="Hiebert">
            <a:extLst>
              <a:ext uri="{FF2B5EF4-FFF2-40B4-BE49-F238E27FC236}">
                <a16:creationId xmlns:a16="http://schemas.microsoft.com/office/drawing/2014/main" id="{22B20084-2D7C-A047-A00C-6936E3939B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3288" y="4419600"/>
            <a:ext cx="1890712"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05740051">
            <a:extLst>
              <a:ext uri="{FF2B5EF4-FFF2-40B4-BE49-F238E27FC236}">
                <a16:creationId xmlns:a16="http://schemas.microsoft.com/office/drawing/2014/main" id="{CBEDD8F9-936C-EB49-B79D-4EAA896B35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 Box 3">
            <a:extLst>
              <a:ext uri="{FF2B5EF4-FFF2-40B4-BE49-F238E27FC236}">
                <a16:creationId xmlns:a16="http://schemas.microsoft.com/office/drawing/2014/main" id="{03E264F6-3B0D-2D43-88AD-32465583B190}"/>
              </a:ext>
            </a:extLst>
          </p:cNvPr>
          <p:cNvSpPr txBox="1">
            <a:spLocks noChangeArrowheads="1"/>
          </p:cNvSpPr>
          <p:nvPr/>
        </p:nvSpPr>
        <p:spPr bwMode="auto">
          <a:xfrm>
            <a:off x="0" y="990600"/>
            <a:ext cx="9144000" cy="52197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en-US" b="1" i="1">
                <a:solidFill>
                  <a:schemeClr val="bg1"/>
                </a:solidFill>
              </a:rPr>
              <a:t>Toward a Practical Method for Developing a Christian Worldview in Any and Every Time and Place: Translation and Contextualization:</a:t>
            </a:r>
            <a:endParaRPr lang="th-TH" altLang="en-US" b="1" i="1">
              <a:solidFill>
                <a:schemeClr val="bg1"/>
              </a:solidFill>
            </a:endParaRPr>
          </a:p>
          <a:p>
            <a:pPr lvl="1" eaLnBrk="1" hangingPunct="1">
              <a:spcBef>
                <a:spcPct val="50000"/>
              </a:spcBef>
              <a:buFontTx/>
              <a:buAutoNum type="alphaUcPeriod" startAt="2"/>
            </a:pPr>
            <a:r>
              <a:rPr lang="en-US" altLang="en-US" b="1">
                <a:solidFill>
                  <a:schemeClr val="bg1"/>
                </a:solidFill>
              </a:rPr>
              <a:t>Principles for Contextualizing Christianity into Any Cultural Context:</a:t>
            </a:r>
            <a:endParaRPr lang="th-TH" altLang="en-US" b="1">
              <a:solidFill>
                <a:schemeClr val="bg1"/>
              </a:solidFill>
            </a:endParaRPr>
          </a:p>
          <a:p>
            <a:pPr lvl="2" eaLnBrk="1" hangingPunct="1">
              <a:spcBef>
                <a:spcPct val="50000"/>
              </a:spcBef>
              <a:buFontTx/>
              <a:buAutoNum type="arabicPeriod" startAt="7"/>
            </a:pPr>
            <a:r>
              <a:rPr lang="en-US" altLang="en-US" b="1">
                <a:solidFill>
                  <a:schemeClr val="bg1"/>
                </a:solidFill>
              </a:rPr>
              <a:t>Paul Hiebert’s Guidelines for Critical Contextualization of Local Beliefs and Customs:</a:t>
            </a:r>
          </a:p>
          <a:p>
            <a:pPr lvl="3" eaLnBrk="1" hangingPunct="1">
              <a:spcBef>
                <a:spcPct val="50000"/>
              </a:spcBef>
              <a:buFontTx/>
              <a:buAutoNum type="alphaLcParenR" startAt="3"/>
            </a:pPr>
            <a:r>
              <a:rPr lang="en-US" altLang="en-US" b="1">
                <a:solidFill>
                  <a:schemeClr val="bg2"/>
                </a:solidFill>
              </a:rPr>
              <a:t>Substitute:</a:t>
            </a:r>
          </a:p>
          <a:p>
            <a:pPr lvl="3" eaLnBrk="1" hangingPunct="1">
              <a:spcBef>
                <a:spcPct val="50000"/>
              </a:spcBef>
              <a:buFontTx/>
              <a:buAutoNum type="alphaLcParenR" startAt="3"/>
            </a:pPr>
            <a:r>
              <a:rPr lang="en-US" altLang="en-US" b="1">
                <a:solidFill>
                  <a:schemeClr val="bg1"/>
                </a:solidFill>
              </a:rPr>
              <a:t>Modify:</a:t>
            </a:r>
          </a:p>
        </p:txBody>
      </p:sp>
      <p:pic>
        <p:nvPicPr>
          <p:cNvPr id="51204" name="Picture 5" descr="Hiebert">
            <a:extLst>
              <a:ext uri="{FF2B5EF4-FFF2-40B4-BE49-F238E27FC236}">
                <a16:creationId xmlns:a16="http://schemas.microsoft.com/office/drawing/2014/main" id="{28C27200-B4C5-044D-B281-634632BFA2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3288" y="4419600"/>
            <a:ext cx="1890712"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05740051">
            <a:extLst>
              <a:ext uri="{FF2B5EF4-FFF2-40B4-BE49-F238E27FC236}">
                <a16:creationId xmlns:a16="http://schemas.microsoft.com/office/drawing/2014/main" id="{9F1964BC-EA8A-9B44-995C-BA05DF03F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4" descr="helixnebula">
            <a:extLst>
              <a:ext uri="{FF2B5EF4-FFF2-40B4-BE49-F238E27FC236}">
                <a16:creationId xmlns:a16="http://schemas.microsoft.com/office/drawing/2014/main" id="{A9713CCE-68DC-DB4C-8480-BDD7881A33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3">
            <a:extLst>
              <a:ext uri="{FF2B5EF4-FFF2-40B4-BE49-F238E27FC236}">
                <a16:creationId xmlns:a16="http://schemas.microsoft.com/office/drawing/2014/main" id="{57D0FC42-4120-524C-BF98-8B5DAC4274AF}"/>
              </a:ext>
            </a:extLst>
          </p:cNvPr>
          <p:cNvSpPr txBox="1">
            <a:spLocks noChangeArrowheads="1"/>
          </p:cNvSpPr>
          <p:nvPr/>
        </p:nvSpPr>
        <p:spPr bwMode="auto">
          <a:xfrm>
            <a:off x="304800" y="533400"/>
            <a:ext cx="8610600" cy="45783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2"/>
            </a:pPr>
            <a:r>
              <a:rPr lang="en-US" altLang="en-US" b="1" i="1">
                <a:solidFill>
                  <a:schemeClr val="bg1"/>
                </a:solidFill>
              </a:rPr>
              <a:t>Some Non-negotiable Aspects of a Genuinely Christian View of the World:</a:t>
            </a:r>
            <a:endParaRPr lang="th-TH" altLang="en-US" b="1" i="1">
              <a:solidFill>
                <a:schemeClr val="bg1"/>
              </a:solidFill>
            </a:endParaRPr>
          </a:p>
          <a:p>
            <a:pPr lvl="1" eaLnBrk="1" hangingPunct="1">
              <a:spcBef>
                <a:spcPct val="50000"/>
              </a:spcBef>
              <a:buFontTx/>
              <a:buAutoNum type="alphaUcPeriod"/>
            </a:pPr>
            <a:r>
              <a:rPr lang="en-US" altLang="en-US" b="1">
                <a:solidFill>
                  <a:schemeClr val="bg1"/>
                </a:solidFill>
              </a:rPr>
              <a:t>God exists as a personal and Triune God—Father, Son, and Spirit—who created, sustains, and continues to care for and reveal Himself to everything and everyone (Isaiah 45:20-22; John 16:7-15).</a:t>
            </a:r>
            <a:endParaRPr lang="th-TH" altLang="en-US" b="1">
              <a:solidFill>
                <a:schemeClr val="bg1"/>
              </a:solidFill>
            </a:endParaRPr>
          </a:p>
          <a:p>
            <a:pPr lvl="2" eaLnBrk="1" hangingPunct="1">
              <a:spcBef>
                <a:spcPct val="50000"/>
              </a:spcBef>
              <a:buFontTx/>
              <a:buAutoNum type="arabicPeriod"/>
            </a:pPr>
            <a:r>
              <a:rPr lang="en-US" altLang="en-US" b="1">
                <a:solidFill>
                  <a:schemeClr val="bg1"/>
                </a:solidFill>
              </a:rPr>
              <a:t>His Creation:</a:t>
            </a:r>
          </a:p>
          <a:p>
            <a:pPr lvl="3" eaLnBrk="1" hangingPunct="1">
              <a:spcBef>
                <a:spcPct val="50000"/>
              </a:spcBef>
              <a:buFontTx/>
              <a:buAutoNum type="alphaLcParenR"/>
            </a:pPr>
            <a:r>
              <a:rPr lang="en-US" altLang="en-US" b="1">
                <a:solidFill>
                  <a:schemeClr val="bg1"/>
                </a:solidFill>
              </a:rPr>
              <a:t>Real and Good:</a:t>
            </a:r>
            <a:endParaRPr lang="th-TH" altLang="en-US" b="1">
              <a:solidFill>
                <a:schemeClr val="bg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05740051">
            <a:extLst>
              <a:ext uri="{FF2B5EF4-FFF2-40B4-BE49-F238E27FC236}">
                <a16:creationId xmlns:a16="http://schemas.microsoft.com/office/drawing/2014/main" id="{E2B01786-FA4B-3445-89C8-03269667B7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ext Box 3">
            <a:extLst>
              <a:ext uri="{FF2B5EF4-FFF2-40B4-BE49-F238E27FC236}">
                <a16:creationId xmlns:a16="http://schemas.microsoft.com/office/drawing/2014/main" id="{EAC2C47A-CE74-EA43-AEDB-501430EDA5B0}"/>
              </a:ext>
            </a:extLst>
          </p:cNvPr>
          <p:cNvSpPr txBox="1">
            <a:spLocks noChangeArrowheads="1"/>
          </p:cNvSpPr>
          <p:nvPr/>
        </p:nvSpPr>
        <p:spPr bwMode="auto">
          <a:xfrm>
            <a:off x="0" y="990600"/>
            <a:ext cx="9144000" cy="3937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en-US" b="1" i="1">
                <a:solidFill>
                  <a:schemeClr val="bg1"/>
                </a:solidFill>
              </a:rPr>
              <a:t>Toward a Practical Method for Developing a Christian Worldview in Any and Every Time and Place: Translation and Contextualization:</a:t>
            </a:r>
            <a:endParaRPr lang="th-TH" altLang="en-US" b="1" i="1">
              <a:solidFill>
                <a:schemeClr val="bg1"/>
              </a:solidFill>
            </a:endParaRPr>
          </a:p>
          <a:p>
            <a:pPr lvl="1" eaLnBrk="1" hangingPunct="1">
              <a:spcBef>
                <a:spcPct val="50000"/>
              </a:spcBef>
              <a:buFontTx/>
              <a:buAutoNum type="alphaUcPeriod" startAt="2"/>
            </a:pPr>
            <a:r>
              <a:rPr lang="en-US" altLang="en-US" b="1">
                <a:solidFill>
                  <a:schemeClr val="bg1"/>
                </a:solidFill>
              </a:rPr>
              <a:t>Principles for Contextualizing Christianity into Any Cultural Context:</a:t>
            </a:r>
            <a:endParaRPr lang="th-TH" altLang="en-US" b="1">
              <a:solidFill>
                <a:schemeClr val="bg1"/>
              </a:solidFill>
            </a:endParaRPr>
          </a:p>
          <a:p>
            <a:pPr lvl="2" eaLnBrk="1" hangingPunct="1">
              <a:spcBef>
                <a:spcPct val="50000"/>
              </a:spcBef>
              <a:buFontTx/>
              <a:buAutoNum type="arabicPeriod" startAt="8"/>
            </a:pPr>
            <a:r>
              <a:rPr lang="en-US" altLang="en-US" b="1">
                <a:solidFill>
                  <a:schemeClr val="bg1"/>
                </a:solidFill>
              </a:rPr>
              <a:t>Also keep in mind Muck and Adeney’s cross-cultural “Spiral of Knowledge Acquisition.”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05740051">
            <a:extLst>
              <a:ext uri="{FF2B5EF4-FFF2-40B4-BE49-F238E27FC236}">
                <a16:creationId xmlns:a16="http://schemas.microsoft.com/office/drawing/2014/main" id="{09B564C5-7C75-DF43-A4D7-E3BAC3F234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 Box 3">
            <a:extLst>
              <a:ext uri="{FF2B5EF4-FFF2-40B4-BE49-F238E27FC236}">
                <a16:creationId xmlns:a16="http://schemas.microsoft.com/office/drawing/2014/main" id="{E8F70BE0-0D5B-524E-8866-09AAB58DB0DA}"/>
              </a:ext>
            </a:extLst>
          </p:cNvPr>
          <p:cNvSpPr txBox="1">
            <a:spLocks noChangeArrowheads="1"/>
          </p:cNvSpPr>
          <p:nvPr/>
        </p:nvSpPr>
        <p:spPr bwMode="auto">
          <a:xfrm>
            <a:off x="0" y="990600"/>
            <a:ext cx="9144000" cy="45783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en-US" b="1" i="1">
                <a:solidFill>
                  <a:schemeClr val="bg1"/>
                </a:solidFill>
              </a:rPr>
              <a:t>Toward a Practical Method for Developing a Christian Worldview in Any and Every Time and Place: Translation and Contextualization:</a:t>
            </a:r>
            <a:endParaRPr lang="th-TH" altLang="en-US" b="1" i="1">
              <a:solidFill>
                <a:schemeClr val="bg1"/>
              </a:solidFill>
            </a:endParaRPr>
          </a:p>
          <a:p>
            <a:pPr lvl="1" eaLnBrk="1" hangingPunct="1">
              <a:spcBef>
                <a:spcPct val="50000"/>
              </a:spcBef>
              <a:buFontTx/>
              <a:buAutoNum type="alphaUcPeriod" startAt="2"/>
            </a:pPr>
            <a:r>
              <a:rPr lang="en-US" altLang="en-US" b="1">
                <a:solidFill>
                  <a:schemeClr val="bg1"/>
                </a:solidFill>
              </a:rPr>
              <a:t>Principles for Contextualizing Christianity into Any Cultural Context:</a:t>
            </a:r>
            <a:endParaRPr lang="th-TH" altLang="en-US" b="1">
              <a:solidFill>
                <a:schemeClr val="bg1"/>
              </a:solidFill>
            </a:endParaRPr>
          </a:p>
          <a:p>
            <a:pPr lvl="2" eaLnBrk="1" hangingPunct="1">
              <a:spcBef>
                <a:spcPct val="50000"/>
              </a:spcBef>
              <a:buFontTx/>
              <a:buAutoNum type="arabicPeriod" startAt="8"/>
            </a:pPr>
            <a:r>
              <a:rPr lang="en-US" altLang="en-US" b="1">
                <a:solidFill>
                  <a:schemeClr val="bg1"/>
                </a:solidFill>
              </a:rPr>
              <a:t>Also keep in mind Muck and Adeney’s cross-cultural “Spiral of Knowledge Acquisition.”</a:t>
            </a:r>
          </a:p>
          <a:p>
            <a:pPr lvl="3" eaLnBrk="1" hangingPunct="1">
              <a:spcBef>
                <a:spcPct val="50000"/>
              </a:spcBef>
              <a:buFontTx/>
              <a:buAutoNum type="alphaLcParenR"/>
            </a:pPr>
            <a:r>
              <a:rPr lang="en-US" altLang="en-US" b="1">
                <a:solidFill>
                  <a:schemeClr val="bg1"/>
                </a:solidFill>
              </a:rPr>
              <a:t>Experiencing:</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05740051">
            <a:extLst>
              <a:ext uri="{FF2B5EF4-FFF2-40B4-BE49-F238E27FC236}">
                <a16:creationId xmlns:a16="http://schemas.microsoft.com/office/drawing/2014/main" id="{647AFB2B-59A8-D74A-BD85-D60C9DF013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 Box 3">
            <a:extLst>
              <a:ext uri="{FF2B5EF4-FFF2-40B4-BE49-F238E27FC236}">
                <a16:creationId xmlns:a16="http://schemas.microsoft.com/office/drawing/2014/main" id="{0551B0F4-951A-304A-9F5E-7752FD5AC394}"/>
              </a:ext>
            </a:extLst>
          </p:cNvPr>
          <p:cNvSpPr txBox="1">
            <a:spLocks noChangeArrowheads="1"/>
          </p:cNvSpPr>
          <p:nvPr/>
        </p:nvSpPr>
        <p:spPr bwMode="auto">
          <a:xfrm>
            <a:off x="0" y="990600"/>
            <a:ext cx="9144000" cy="52197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en-US" b="1" i="1">
                <a:solidFill>
                  <a:schemeClr val="bg1"/>
                </a:solidFill>
              </a:rPr>
              <a:t>Toward a Practical Method for Developing a Christian Worldview in Any and Every Time and Place: Translation and Contextualization:</a:t>
            </a:r>
            <a:endParaRPr lang="th-TH" altLang="en-US" b="1" i="1">
              <a:solidFill>
                <a:schemeClr val="bg1"/>
              </a:solidFill>
            </a:endParaRPr>
          </a:p>
          <a:p>
            <a:pPr lvl="1" eaLnBrk="1" hangingPunct="1">
              <a:spcBef>
                <a:spcPct val="50000"/>
              </a:spcBef>
              <a:buFontTx/>
              <a:buAutoNum type="alphaUcPeriod" startAt="2"/>
            </a:pPr>
            <a:r>
              <a:rPr lang="en-US" altLang="en-US" b="1">
                <a:solidFill>
                  <a:schemeClr val="bg1"/>
                </a:solidFill>
              </a:rPr>
              <a:t>Principles for Contextualizing Christianity into Any Cultural Context:</a:t>
            </a:r>
            <a:endParaRPr lang="th-TH" altLang="en-US" b="1">
              <a:solidFill>
                <a:schemeClr val="bg1"/>
              </a:solidFill>
            </a:endParaRPr>
          </a:p>
          <a:p>
            <a:pPr lvl="2" eaLnBrk="1" hangingPunct="1">
              <a:spcBef>
                <a:spcPct val="50000"/>
              </a:spcBef>
              <a:buFontTx/>
              <a:buAutoNum type="arabicPeriod" startAt="8"/>
            </a:pPr>
            <a:r>
              <a:rPr lang="en-US" altLang="en-US" b="1">
                <a:solidFill>
                  <a:schemeClr val="bg1"/>
                </a:solidFill>
              </a:rPr>
              <a:t>Also keep in mind Muck and Adeney’s cross-cultural “Spiral of Knowledge Acquisition.”</a:t>
            </a:r>
          </a:p>
          <a:p>
            <a:pPr lvl="3" eaLnBrk="1" hangingPunct="1">
              <a:spcBef>
                <a:spcPct val="50000"/>
              </a:spcBef>
              <a:buFontTx/>
              <a:buAutoNum type="alphaLcParenR"/>
            </a:pPr>
            <a:r>
              <a:rPr lang="en-US" altLang="en-US" b="1">
                <a:solidFill>
                  <a:schemeClr val="bg2"/>
                </a:solidFill>
              </a:rPr>
              <a:t>Experiencing:</a:t>
            </a:r>
          </a:p>
          <a:p>
            <a:pPr lvl="3" eaLnBrk="1" hangingPunct="1">
              <a:spcBef>
                <a:spcPct val="50000"/>
              </a:spcBef>
              <a:buFontTx/>
              <a:buAutoNum type="alphaLcParenR"/>
            </a:pPr>
            <a:r>
              <a:rPr lang="en-US" altLang="en-US" b="1">
                <a:solidFill>
                  <a:schemeClr val="bg1"/>
                </a:solidFill>
              </a:rPr>
              <a:t>Bracketing:</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05740051">
            <a:extLst>
              <a:ext uri="{FF2B5EF4-FFF2-40B4-BE49-F238E27FC236}">
                <a16:creationId xmlns:a16="http://schemas.microsoft.com/office/drawing/2014/main" id="{BE249064-6E1B-1B46-A4B8-2B163C81A7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 Box 3">
            <a:extLst>
              <a:ext uri="{FF2B5EF4-FFF2-40B4-BE49-F238E27FC236}">
                <a16:creationId xmlns:a16="http://schemas.microsoft.com/office/drawing/2014/main" id="{3FD9E1FB-709E-FE46-AEDD-15BA421F1B62}"/>
              </a:ext>
            </a:extLst>
          </p:cNvPr>
          <p:cNvSpPr txBox="1">
            <a:spLocks noChangeArrowheads="1"/>
          </p:cNvSpPr>
          <p:nvPr/>
        </p:nvSpPr>
        <p:spPr bwMode="auto">
          <a:xfrm>
            <a:off x="0" y="990600"/>
            <a:ext cx="9144000" cy="58610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en-US" b="1" i="1">
                <a:solidFill>
                  <a:schemeClr val="bg1"/>
                </a:solidFill>
              </a:rPr>
              <a:t>Toward a Practical Method for Developing a Christian Worldview in Any and Every Time and Place: Translation and Contextualization:</a:t>
            </a:r>
            <a:endParaRPr lang="th-TH" altLang="en-US" b="1" i="1">
              <a:solidFill>
                <a:schemeClr val="bg1"/>
              </a:solidFill>
            </a:endParaRPr>
          </a:p>
          <a:p>
            <a:pPr lvl="1" eaLnBrk="1" hangingPunct="1">
              <a:spcBef>
                <a:spcPct val="50000"/>
              </a:spcBef>
              <a:buFontTx/>
              <a:buAutoNum type="alphaUcPeriod" startAt="2"/>
            </a:pPr>
            <a:r>
              <a:rPr lang="en-US" altLang="en-US" b="1">
                <a:solidFill>
                  <a:schemeClr val="bg1"/>
                </a:solidFill>
              </a:rPr>
              <a:t>Principles for Contextualizing Christianity into Any Cultural Context:</a:t>
            </a:r>
            <a:endParaRPr lang="th-TH" altLang="en-US" b="1">
              <a:solidFill>
                <a:schemeClr val="bg1"/>
              </a:solidFill>
            </a:endParaRPr>
          </a:p>
          <a:p>
            <a:pPr lvl="2" eaLnBrk="1" hangingPunct="1">
              <a:spcBef>
                <a:spcPct val="50000"/>
              </a:spcBef>
              <a:buFontTx/>
              <a:buAutoNum type="arabicPeriod" startAt="8"/>
            </a:pPr>
            <a:r>
              <a:rPr lang="en-US" altLang="en-US" b="1">
                <a:solidFill>
                  <a:schemeClr val="bg1"/>
                </a:solidFill>
              </a:rPr>
              <a:t>Also keep in mind Muck and Adeney’s cross-cultural “Spiral of Knowledge Acquisition.”</a:t>
            </a:r>
          </a:p>
          <a:p>
            <a:pPr lvl="3" eaLnBrk="1" hangingPunct="1">
              <a:spcBef>
                <a:spcPct val="50000"/>
              </a:spcBef>
              <a:buFontTx/>
              <a:buAutoNum type="alphaLcParenR"/>
            </a:pPr>
            <a:r>
              <a:rPr lang="en-US" altLang="en-US" b="1">
                <a:solidFill>
                  <a:schemeClr val="bg2"/>
                </a:solidFill>
              </a:rPr>
              <a:t>Experiencing:</a:t>
            </a:r>
          </a:p>
          <a:p>
            <a:pPr lvl="3" eaLnBrk="1" hangingPunct="1">
              <a:spcBef>
                <a:spcPct val="50000"/>
              </a:spcBef>
              <a:buFontTx/>
              <a:buAutoNum type="alphaLcParenR"/>
            </a:pPr>
            <a:r>
              <a:rPr lang="en-US" altLang="en-US" b="1">
                <a:solidFill>
                  <a:schemeClr val="bg2"/>
                </a:solidFill>
              </a:rPr>
              <a:t>Bracketing:</a:t>
            </a:r>
          </a:p>
          <a:p>
            <a:pPr lvl="3" eaLnBrk="1" hangingPunct="1">
              <a:spcBef>
                <a:spcPct val="50000"/>
              </a:spcBef>
              <a:buFontTx/>
              <a:buAutoNum type="alphaLcParenR"/>
            </a:pPr>
            <a:r>
              <a:rPr lang="en-US" altLang="en-US" b="1">
                <a:solidFill>
                  <a:schemeClr val="bg1"/>
                </a:solidFill>
              </a:rPr>
              <a:t>Encountering:</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05740051">
            <a:extLst>
              <a:ext uri="{FF2B5EF4-FFF2-40B4-BE49-F238E27FC236}">
                <a16:creationId xmlns:a16="http://schemas.microsoft.com/office/drawing/2014/main" id="{A86723C7-987E-7545-B220-80B5640AAF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3">
            <a:extLst>
              <a:ext uri="{FF2B5EF4-FFF2-40B4-BE49-F238E27FC236}">
                <a16:creationId xmlns:a16="http://schemas.microsoft.com/office/drawing/2014/main" id="{ECC721BD-B3EA-0F48-9BA2-6EAFC3F50643}"/>
              </a:ext>
            </a:extLst>
          </p:cNvPr>
          <p:cNvSpPr txBox="1">
            <a:spLocks noChangeArrowheads="1"/>
          </p:cNvSpPr>
          <p:nvPr/>
        </p:nvSpPr>
        <p:spPr bwMode="auto">
          <a:xfrm>
            <a:off x="0" y="990600"/>
            <a:ext cx="9144000" cy="45783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en-US" b="1" i="1">
                <a:solidFill>
                  <a:schemeClr val="bg1"/>
                </a:solidFill>
              </a:rPr>
              <a:t>Toward a Practical Method for Developing a Christian Worldview in Any and Every Time and Place: Translation and Contextualization:</a:t>
            </a:r>
            <a:endParaRPr lang="th-TH" altLang="en-US" b="1" i="1">
              <a:solidFill>
                <a:schemeClr val="bg1"/>
              </a:solidFill>
            </a:endParaRPr>
          </a:p>
          <a:p>
            <a:pPr lvl="1" eaLnBrk="1" hangingPunct="1">
              <a:spcBef>
                <a:spcPct val="50000"/>
              </a:spcBef>
              <a:buFontTx/>
              <a:buAutoNum type="alphaUcPeriod" startAt="2"/>
            </a:pPr>
            <a:r>
              <a:rPr lang="en-US" altLang="en-US" b="1">
                <a:solidFill>
                  <a:schemeClr val="bg1"/>
                </a:solidFill>
              </a:rPr>
              <a:t>Principles for Contextualizing Christianity into Any Cultural Context:</a:t>
            </a:r>
            <a:endParaRPr lang="th-TH" altLang="en-US" b="1">
              <a:solidFill>
                <a:schemeClr val="bg1"/>
              </a:solidFill>
            </a:endParaRPr>
          </a:p>
          <a:p>
            <a:pPr lvl="2" eaLnBrk="1" hangingPunct="1">
              <a:spcBef>
                <a:spcPct val="50000"/>
              </a:spcBef>
              <a:buFontTx/>
              <a:buAutoNum type="arabicPeriod" startAt="8"/>
            </a:pPr>
            <a:r>
              <a:rPr lang="en-US" altLang="en-US" b="1">
                <a:solidFill>
                  <a:schemeClr val="bg1"/>
                </a:solidFill>
              </a:rPr>
              <a:t>Also keep in mind Muck and Adeney’s cross-cultural “Spiral of Knowledge Acquisition.”</a:t>
            </a:r>
          </a:p>
          <a:p>
            <a:pPr lvl="3" eaLnBrk="1" hangingPunct="1">
              <a:spcBef>
                <a:spcPct val="50000"/>
              </a:spcBef>
              <a:buFontTx/>
              <a:buAutoNum type="alphaLcParenR" startAt="4"/>
            </a:pPr>
            <a:r>
              <a:rPr lang="en-US" altLang="en-US" b="1">
                <a:solidFill>
                  <a:schemeClr val="bg1"/>
                </a:solidFill>
              </a:rPr>
              <a:t>Evaluating:</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05740051">
            <a:extLst>
              <a:ext uri="{FF2B5EF4-FFF2-40B4-BE49-F238E27FC236}">
                <a16:creationId xmlns:a16="http://schemas.microsoft.com/office/drawing/2014/main" id="{7B6428E0-7F2B-0A44-8BBA-4E37C529BC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ext Box 3">
            <a:extLst>
              <a:ext uri="{FF2B5EF4-FFF2-40B4-BE49-F238E27FC236}">
                <a16:creationId xmlns:a16="http://schemas.microsoft.com/office/drawing/2014/main" id="{0BED6E24-1A62-2843-AB06-7BC52BB070EB}"/>
              </a:ext>
            </a:extLst>
          </p:cNvPr>
          <p:cNvSpPr txBox="1">
            <a:spLocks noChangeArrowheads="1"/>
          </p:cNvSpPr>
          <p:nvPr/>
        </p:nvSpPr>
        <p:spPr bwMode="auto">
          <a:xfrm>
            <a:off x="0" y="990600"/>
            <a:ext cx="9144000" cy="52197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en-US" b="1" i="1">
                <a:solidFill>
                  <a:schemeClr val="bg1"/>
                </a:solidFill>
              </a:rPr>
              <a:t>Toward a Practical Method for Developing a Christian Worldview in Any and Every Time and Place: Translation and Contextualization:</a:t>
            </a:r>
            <a:endParaRPr lang="th-TH" altLang="en-US" b="1" i="1">
              <a:solidFill>
                <a:schemeClr val="bg1"/>
              </a:solidFill>
            </a:endParaRPr>
          </a:p>
          <a:p>
            <a:pPr lvl="1" eaLnBrk="1" hangingPunct="1">
              <a:spcBef>
                <a:spcPct val="50000"/>
              </a:spcBef>
              <a:buFontTx/>
              <a:buAutoNum type="alphaUcPeriod" startAt="2"/>
            </a:pPr>
            <a:r>
              <a:rPr lang="en-US" altLang="en-US" b="1">
                <a:solidFill>
                  <a:schemeClr val="bg1"/>
                </a:solidFill>
              </a:rPr>
              <a:t>Principles for Contextualizing Christianity into Any Cultural Context:</a:t>
            </a:r>
            <a:endParaRPr lang="th-TH" altLang="en-US" b="1">
              <a:solidFill>
                <a:schemeClr val="bg1"/>
              </a:solidFill>
            </a:endParaRPr>
          </a:p>
          <a:p>
            <a:pPr lvl="2" eaLnBrk="1" hangingPunct="1">
              <a:spcBef>
                <a:spcPct val="50000"/>
              </a:spcBef>
              <a:buFontTx/>
              <a:buAutoNum type="arabicPeriod" startAt="8"/>
            </a:pPr>
            <a:r>
              <a:rPr lang="en-US" altLang="en-US" b="1">
                <a:solidFill>
                  <a:schemeClr val="bg1"/>
                </a:solidFill>
              </a:rPr>
              <a:t>Also keep in mind Muck and Adeney’s cross-cultural “Spiral of Knowledge Acquisition.”</a:t>
            </a:r>
          </a:p>
          <a:p>
            <a:pPr lvl="3" eaLnBrk="1" hangingPunct="1">
              <a:spcBef>
                <a:spcPct val="50000"/>
              </a:spcBef>
              <a:buFontTx/>
              <a:buAutoNum type="alphaLcParenR" startAt="4"/>
            </a:pPr>
            <a:r>
              <a:rPr lang="en-US" altLang="en-US" b="1">
                <a:solidFill>
                  <a:schemeClr val="bg2"/>
                </a:solidFill>
              </a:rPr>
              <a:t>Evaluating:</a:t>
            </a:r>
          </a:p>
          <a:p>
            <a:pPr lvl="3" eaLnBrk="1" hangingPunct="1">
              <a:spcBef>
                <a:spcPct val="50000"/>
              </a:spcBef>
              <a:buFontTx/>
              <a:buAutoNum type="alphaLcParenR" startAt="4"/>
            </a:pPr>
            <a:r>
              <a:rPr lang="en-US" altLang="en-US" b="1">
                <a:solidFill>
                  <a:schemeClr val="bg1"/>
                </a:solidFill>
              </a:rPr>
              <a:t>Integrating:</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05740051">
            <a:extLst>
              <a:ext uri="{FF2B5EF4-FFF2-40B4-BE49-F238E27FC236}">
                <a16:creationId xmlns:a16="http://schemas.microsoft.com/office/drawing/2014/main" id="{660B1D57-8C67-C849-8725-326B90027E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 Box 3">
            <a:extLst>
              <a:ext uri="{FF2B5EF4-FFF2-40B4-BE49-F238E27FC236}">
                <a16:creationId xmlns:a16="http://schemas.microsoft.com/office/drawing/2014/main" id="{DC031451-5AE2-4146-A1F4-86389BEB348F}"/>
              </a:ext>
            </a:extLst>
          </p:cNvPr>
          <p:cNvSpPr txBox="1">
            <a:spLocks noChangeArrowheads="1"/>
          </p:cNvSpPr>
          <p:nvPr/>
        </p:nvSpPr>
        <p:spPr bwMode="auto">
          <a:xfrm>
            <a:off x="0" y="990600"/>
            <a:ext cx="9144000" cy="58610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en-US" b="1" i="1">
                <a:solidFill>
                  <a:schemeClr val="bg1"/>
                </a:solidFill>
              </a:rPr>
              <a:t>Toward a Practical Method for Developing a Christian Worldview in Any and Every Time and Place: Translation and Contextualization:</a:t>
            </a:r>
            <a:endParaRPr lang="th-TH" altLang="en-US" b="1" i="1">
              <a:solidFill>
                <a:schemeClr val="bg1"/>
              </a:solidFill>
            </a:endParaRPr>
          </a:p>
          <a:p>
            <a:pPr lvl="1" eaLnBrk="1" hangingPunct="1">
              <a:spcBef>
                <a:spcPct val="50000"/>
              </a:spcBef>
              <a:buFontTx/>
              <a:buAutoNum type="alphaUcPeriod" startAt="2"/>
            </a:pPr>
            <a:r>
              <a:rPr lang="en-US" altLang="en-US" b="1">
                <a:solidFill>
                  <a:schemeClr val="bg1"/>
                </a:solidFill>
              </a:rPr>
              <a:t>Principles for Contextualizing Christianity into Any Cultural Context:</a:t>
            </a:r>
            <a:endParaRPr lang="th-TH" altLang="en-US" b="1">
              <a:solidFill>
                <a:schemeClr val="bg1"/>
              </a:solidFill>
            </a:endParaRPr>
          </a:p>
          <a:p>
            <a:pPr lvl="2" eaLnBrk="1" hangingPunct="1">
              <a:spcBef>
                <a:spcPct val="50000"/>
              </a:spcBef>
              <a:buFontTx/>
              <a:buAutoNum type="arabicPeriod" startAt="8"/>
            </a:pPr>
            <a:r>
              <a:rPr lang="en-US" altLang="en-US" b="1">
                <a:solidFill>
                  <a:schemeClr val="bg1"/>
                </a:solidFill>
              </a:rPr>
              <a:t>Also keep in mind Muck and Adeney’s cross-cultural “Spiral of Knowledge Acquisition.”</a:t>
            </a:r>
          </a:p>
          <a:p>
            <a:pPr lvl="3" eaLnBrk="1" hangingPunct="1">
              <a:spcBef>
                <a:spcPct val="50000"/>
              </a:spcBef>
              <a:buFontTx/>
              <a:buAutoNum type="alphaLcParenR" startAt="4"/>
            </a:pPr>
            <a:r>
              <a:rPr lang="en-US" altLang="en-US" b="1">
                <a:solidFill>
                  <a:schemeClr val="bg2"/>
                </a:solidFill>
              </a:rPr>
              <a:t>Evaluating:</a:t>
            </a:r>
          </a:p>
          <a:p>
            <a:pPr lvl="3" eaLnBrk="1" hangingPunct="1">
              <a:spcBef>
                <a:spcPct val="50000"/>
              </a:spcBef>
              <a:buFontTx/>
              <a:buAutoNum type="alphaLcParenR" startAt="4"/>
            </a:pPr>
            <a:r>
              <a:rPr lang="en-US" altLang="en-US" b="1">
                <a:solidFill>
                  <a:schemeClr val="bg2"/>
                </a:solidFill>
              </a:rPr>
              <a:t>Integrating:</a:t>
            </a:r>
          </a:p>
          <a:p>
            <a:pPr lvl="3" eaLnBrk="1" hangingPunct="1">
              <a:spcBef>
                <a:spcPct val="50000"/>
              </a:spcBef>
              <a:buFontTx/>
              <a:buAutoNum type="alphaLcParenR" startAt="4"/>
            </a:pPr>
            <a:r>
              <a:rPr lang="en-US" altLang="en-US" b="1">
                <a:solidFill>
                  <a:schemeClr val="bg1"/>
                </a:solidFill>
              </a:rPr>
              <a:t>(Re)Experiencing:</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05740051">
            <a:extLst>
              <a:ext uri="{FF2B5EF4-FFF2-40B4-BE49-F238E27FC236}">
                <a16:creationId xmlns:a16="http://schemas.microsoft.com/office/drawing/2014/main" id="{0FAC97B3-1264-DB48-BE80-4285446471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ext Box 3">
            <a:extLst>
              <a:ext uri="{FF2B5EF4-FFF2-40B4-BE49-F238E27FC236}">
                <a16:creationId xmlns:a16="http://schemas.microsoft.com/office/drawing/2014/main" id="{ECE6D739-6874-D048-AE88-F89FE03745C3}"/>
              </a:ext>
            </a:extLst>
          </p:cNvPr>
          <p:cNvSpPr txBox="1">
            <a:spLocks noChangeArrowheads="1"/>
          </p:cNvSpPr>
          <p:nvPr/>
        </p:nvSpPr>
        <p:spPr bwMode="auto">
          <a:xfrm>
            <a:off x="0" y="990600"/>
            <a:ext cx="9144000" cy="43640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en-US" b="1" i="1">
                <a:solidFill>
                  <a:schemeClr val="bg1"/>
                </a:solidFill>
              </a:rPr>
              <a:t>Toward a Practical Method for Developing a Christian Worldview in Any and Every Time and Place: Translation and Contextualization:</a:t>
            </a:r>
            <a:endParaRPr lang="th-TH" altLang="en-US" b="1" i="1">
              <a:solidFill>
                <a:schemeClr val="bg1"/>
              </a:solidFill>
            </a:endParaRPr>
          </a:p>
          <a:p>
            <a:pPr lvl="1" eaLnBrk="1" hangingPunct="1">
              <a:spcBef>
                <a:spcPct val="50000"/>
              </a:spcBef>
              <a:buFontTx/>
              <a:buAutoNum type="alphaUcPeriod" startAt="2"/>
            </a:pPr>
            <a:r>
              <a:rPr lang="en-US" altLang="en-US" b="1">
                <a:solidFill>
                  <a:schemeClr val="bg1"/>
                </a:solidFill>
              </a:rPr>
              <a:t>Principles for Contextualizing Christianity into Any Cultural Context:</a:t>
            </a:r>
            <a:endParaRPr lang="th-TH" altLang="en-US" b="1">
              <a:solidFill>
                <a:schemeClr val="bg1"/>
              </a:solidFill>
            </a:endParaRPr>
          </a:p>
          <a:p>
            <a:pPr lvl="2" eaLnBrk="1" hangingPunct="1">
              <a:spcBef>
                <a:spcPct val="50000"/>
              </a:spcBef>
              <a:buFontTx/>
              <a:buAutoNum type="arabicPeriod" startAt="9"/>
            </a:pPr>
            <a:r>
              <a:rPr lang="en-US" altLang="en-US" b="1">
                <a:solidFill>
                  <a:schemeClr val="bg1"/>
                </a:solidFill>
              </a:rPr>
              <a:t>The best people to help in this process are cultural insiders (</a:t>
            </a:r>
            <a:r>
              <a:rPr lang="en-US" altLang="en-US" b="1" i="1">
                <a:solidFill>
                  <a:schemeClr val="bg1"/>
                </a:solidFill>
              </a:rPr>
              <a:t>both</a:t>
            </a:r>
            <a:r>
              <a:rPr lang="en-US" altLang="en-US" b="1">
                <a:solidFill>
                  <a:schemeClr val="bg1"/>
                </a:solidFill>
              </a:rPr>
              <a:t> Christian and Non-Christian) and biblically-grounded believers.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05740051">
            <a:extLst>
              <a:ext uri="{FF2B5EF4-FFF2-40B4-BE49-F238E27FC236}">
                <a16:creationId xmlns:a16="http://schemas.microsoft.com/office/drawing/2014/main" id="{8D0A796D-E14F-DD4C-B0BD-54B3835AE7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ext Box 3">
            <a:extLst>
              <a:ext uri="{FF2B5EF4-FFF2-40B4-BE49-F238E27FC236}">
                <a16:creationId xmlns:a16="http://schemas.microsoft.com/office/drawing/2014/main" id="{D6A95AAA-C58E-8A49-A438-6808EDA68EAF}"/>
              </a:ext>
            </a:extLst>
          </p:cNvPr>
          <p:cNvSpPr txBox="1">
            <a:spLocks noChangeArrowheads="1"/>
          </p:cNvSpPr>
          <p:nvPr/>
        </p:nvSpPr>
        <p:spPr bwMode="auto">
          <a:xfrm>
            <a:off x="0" y="990600"/>
            <a:ext cx="9144000" cy="54784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en-US" b="1" i="1">
                <a:solidFill>
                  <a:schemeClr val="bg1"/>
                </a:solidFill>
              </a:rPr>
              <a:t>Toward a Practical Method for Developing a Christian Worldview in Any and Every Time and Place: Translation and Contextualization:</a:t>
            </a:r>
            <a:endParaRPr lang="th-TH" altLang="en-US" b="1" i="1">
              <a:solidFill>
                <a:schemeClr val="bg1"/>
              </a:solidFill>
            </a:endParaRPr>
          </a:p>
          <a:p>
            <a:pPr lvl="1" eaLnBrk="1" hangingPunct="1">
              <a:spcBef>
                <a:spcPct val="50000"/>
              </a:spcBef>
              <a:buFontTx/>
              <a:buAutoNum type="alphaUcPeriod" startAt="2"/>
            </a:pPr>
            <a:r>
              <a:rPr lang="en-US" altLang="en-US" b="1">
                <a:solidFill>
                  <a:schemeClr val="bg1"/>
                </a:solidFill>
              </a:rPr>
              <a:t>Principles for Contextualizing Christianity into Any Cultural Context:</a:t>
            </a:r>
            <a:endParaRPr lang="th-TH" altLang="en-US" b="1">
              <a:solidFill>
                <a:schemeClr val="bg1"/>
              </a:solidFill>
            </a:endParaRPr>
          </a:p>
          <a:p>
            <a:pPr lvl="2" eaLnBrk="1" hangingPunct="1">
              <a:spcBef>
                <a:spcPct val="50000"/>
              </a:spcBef>
              <a:buFontTx/>
              <a:buAutoNum type="arabicPeriod" startAt="9"/>
            </a:pPr>
            <a:r>
              <a:rPr lang="en-US" altLang="en-US" b="1">
                <a:solidFill>
                  <a:schemeClr val="bg2"/>
                </a:solidFill>
              </a:rPr>
              <a:t>The best people to help in this process are cultural insiders (</a:t>
            </a:r>
            <a:r>
              <a:rPr lang="en-US" altLang="en-US" b="1" i="1">
                <a:solidFill>
                  <a:schemeClr val="bg2"/>
                </a:solidFill>
              </a:rPr>
              <a:t>both</a:t>
            </a:r>
            <a:r>
              <a:rPr lang="en-US" altLang="en-US" b="1">
                <a:solidFill>
                  <a:schemeClr val="bg2"/>
                </a:solidFill>
              </a:rPr>
              <a:t> Christian and Non-Christian) and biblically-grounded believers.</a:t>
            </a:r>
          </a:p>
          <a:p>
            <a:pPr lvl="2" eaLnBrk="1" hangingPunct="1">
              <a:spcBef>
                <a:spcPct val="50000"/>
              </a:spcBef>
              <a:buFontTx/>
              <a:buAutoNum type="arabicPeriod" startAt="9"/>
            </a:pPr>
            <a:r>
              <a:rPr lang="en-US" altLang="en-US" b="1">
                <a:solidFill>
                  <a:schemeClr val="bg1"/>
                </a:solidFill>
              </a:rPr>
              <a:t>The Importance of Spirit-filled Imagination for the Entire Process: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05740051">
            <a:extLst>
              <a:ext uri="{FF2B5EF4-FFF2-40B4-BE49-F238E27FC236}">
                <a16:creationId xmlns:a16="http://schemas.microsoft.com/office/drawing/2014/main" id="{04959DC5-065F-FC41-B652-F89E0441F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ext Box 3">
            <a:extLst>
              <a:ext uri="{FF2B5EF4-FFF2-40B4-BE49-F238E27FC236}">
                <a16:creationId xmlns:a16="http://schemas.microsoft.com/office/drawing/2014/main" id="{05E97890-C206-2845-92E0-0654170154C9}"/>
              </a:ext>
            </a:extLst>
          </p:cNvPr>
          <p:cNvSpPr txBox="1">
            <a:spLocks noChangeArrowheads="1"/>
          </p:cNvSpPr>
          <p:nvPr/>
        </p:nvSpPr>
        <p:spPr bwMode="auto">
          <a:xfrm>
            <a:off x="0" y="990600"/>
            <a:ext cx="9144000" cy="46164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charset="0"/>
                <a:cs typeface="Angsana New" pitchFamily="18" charset="-34"/>
              </a:defRPr>
            </a:lvl1pPr>
            <a:lvl2pPr marL="1168400" indent="-711200" eaLnBrk="0" hangingPunct="0">
              <a:defRPr sz="2800">
                <a:solidFill>
                  <a:schemeClr val="tx1"/>
                </a:solidFill>
                <a:latin typeface="Arial" charset="0"/>
                <a:cs typeface="Angsana New" pitchFamily="18" charset="-34"/>
              </a:defRPr>
            </a:lvl2pPr>
            <a:lvl3pPr marL="1625600" indent="-711200" eaLnBrk="0" hangingPunct="0">
              <a:defRPr sz="2800">
                <a:solidFill>
                  <a:schemeClr val="tx1"/>
                </a:solidFill>
                <a:latin typeface="Arial" charset="0"/>
                <a:cs typeface="Angsana New" pitchFamily="18" charset="-34"/>
              </a:defRPr>
            </a:lvl3pPr>
            <a:lvl4pPr marL="1600200" indent="-228600" eaLnBrk="0" hangingPunct="0">
              <a:defRPr sz="2800">
                <a:solidFill>
                  <a:schemeClr val="tx1"/>
                </a:solidFill>
                <a:latin typeface="Arial" charset="0"/>
                <a:cs typeface="Angsana New" pitchFamily="18" charset="-34"/>
              </a:defRPr>
            </a:lvl4pPr>
            <a:lvl5pPr marL="2057400" indent="-228600" eaLnBrk="0" hangingPunct="0">
              <a:defRPr sz="2800">
                <a:solidFill>
                  <a:schemeClr val="tx1"/>
                </a:solidFill>
                <a:latin typeface="Arial" charset="0"/>
                <a:cs typeface="Angsana New" pitchFamily="18" charset="-34"/>
              </a:defRPr>
            </a:lvl5pPr>
            <a:lvl6pPr marL="2514600" indent="-228600" eaLnBrk="0" fontAlgn="base" hangingPunct="0">
              <a:spcBef>
                <a:spcPct val="0"/>
              </a:spcBef>
              <a:spcAft>
                <a:spcPct val="0"/>
              </a:spcAft>
              <a:defRPr sz="2800">
                <a:solidFill>
                  <a:schemeClr val="tx1"/>
                </a:solidFill>
                <a:latin typeface="Arial" charset="0"/>
                <a:cs typeface="Angsana New" pitchFamily="18" charset="-34"/>
              </a:defRPr>
            </a:lvl6pPr>
            <a:lvl7pPr marL="2971800" indent="-228600" eaLnBrk="0" fontAlgn="base" hangingPunct="0">
              <a:spcBef>
                <a:spcPct val="0"/>
              </a:spcBef>
              <a:spcAft>
                <a:spcPct val="0"/>
              </a:spcAft>
              <a:defRPr sz="2800">
                <a:solidFill>
                  <a:schemeClr val="tx1"/>
                </a:solidFill>
                <a:latin typeface="Arial" charset="0"/>
                <a:cs typeface="Angsana New" pitchFamily="18" charset="-34"/>
              </a:defRPr>
            </a:lvl7pPr>
            <a:lvl8pPr marL="3429000" indent="-228600" eaLnBrk="0" fontAlgn="base" hangingPunct="0">
              <a:spcBef>
                <a:spcPct val="0"/>
              </a:spcBef>
              <a:spcAft>
                <a:spcPct val="0"/>
              </a:spcAft>
              <a:defRPr sz="2800">
                <a:solidFill>
                  <a:schemeClr val="tx1"/>
                </a:solidFill>
                <a:latin typeface="Arial" charset="0"/>
                <a:cs typeface="Angsana New" pitchFamily="18" charset="-34"/>
              </a:defRPr>
            </a:lvl8pPr>
            <a:lvl9pPr marL="3886200" indent="-228600" eaLnBrk="0" fontAlgn="base" hangingPunct="0">
              <a:spcBef>
                <a:spcPct val="0"/>
              </a:spcBef>
              <a:spcAft>
                <a:spcPct val="0"/>
              </a:spcAft>
              <a:defRPr sz="2800">
                <a:solidFill>
                  <a:schemeClr val="tx1"/>
                </a:solidFill>
                <a:latin typeface="Arial" charset="0"/>
                <a:cs typeface="Angsana New" pitchFamily="18" charset="-34"/>
              </a:defRPr>
            </a:lvl9pPr>
          </a:lstStyle>
          <a:p>
            <a:pPr eaLnBrk="1" hangingPunct="1">
              <a:spcBef>
                <a:spcPct val="50000"/>
              </a:spcBef>
              <a:buFontTx/>
              <a:buAutoNum type="romanUcPeriod" startAt="3"/>
              <a:defRPr/>
            </a:pPr>
            <a:r>
              <a:rPr lang="en-US" b="1" i="1" dirty="0">
                <a:solidFill>
                  <a:schemeClr val="bg1"/>
                </a:solidFill>
              </a:rPr>
              <a:t>Toward a Practical Method for Developing a Christian Worldview in Any and Every Time and Place: Translation and Contextualization:</a:t>
            </a:r>
            <a:endParaRPr lang="th-TH" b="1" i="1" dirty="0">
              <a:solidFill>
                <a:schemeClr val="bg1"/>
              </a:solidFill>
            </a:endParaRPr>
          </a:p>
          <a:p>
            <a:pPr lvl="1" eaLnBrk="1" hangingPunct="1">
              <a:spcBef>
                <a:spcPct val="50000"/>
              </a:spcBef>
              <a:buFontTx/>
              <a:buAutoNum type="alphaUcPeriod" startAt="2"/>
              <a:defRPr/>
            </a:pPr>
            <a:r>
              <a:rPr lang="en-US" b="1" dirty="0">
                <a:solidFill>
                  <a:schemeClr val="bg1"/>
                </a:solidFill>
              </a:rPr>
              <a:t>Principles for Contextualizing Christianity into Any Cultural Context:</a:t>
            </a:r>
            <a:endParaRPr lang="th-TH" b="1" dirty="0">
              <a:solidFill>
                <a:schemeClr val="bg1"/>
              </a:solidFill>
            </a:endParaRPr>
          </a:p>
          <a:p>
            <a:pPr marL="1428750" lvl="2" indent="-514350" eaLnBrk="1" hangingPunct="1">
              <a:spcBef>
                <a:spcPct val="50000"/>
              </a:spcBef>
              <a:buFontTx/>
              <a:buAutoNum type="arabicPeriod" startAt="10"/>
              <a:defRPr/>
            </a:pPr>
            <a:r>
              <a:rPr lang="en-US" b="1" dirty="0">
                <a:solidFill>
                  <a:schemeClr val="bg1">
                    <a:lumMod val="50000"/>
                  </a:schemeClr>
                </a:solidFill>
              </a:rPr>
              <a:t>The Importance of Spirit-filled Imagination for the Entire Process:</a:t>
            </a:r>
          </a:p>
          <a:p>
            <a:pPr marL="1428750" lvl="2" indent="-514350" eaLnBrk="1" hangingPunct="1">
              <a:spcBef>
                <a:spcPct val="50000"/>
              </a:spcBef>
              <a:buFontTx/>
              <a:buAutoNum type="arabicPeriod" startAt="10"/>
              <a:defRPr/>
            </a:pPr>
            <a:r>
              <a:rPr lang="en-US" b="1" dirty="0">
                <a:solidFill>
                  <a:schemeClr val="bg1"/>
                </a:solidFill>
              </a:rPr>
              <a:t>Above all, humbly trust God to lead the way, correct, and redirect you as you go.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05740051">
            <a:extLst>
              <a:ext uri="{FF2B5EF4-FFF2-40B4-BE49-F238E27FC236}">
                <a16:creationId xmlns:a16="http://schemas.microsoft.com/office/drawing/2014/main" id="{46A21657-3E74-DB42-9623-258E6A64C5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helixnebula">
            <a:extLst>
              <a:ext uri="{FF2B5EF4-FFF2-40B4-BE49-F238E27FC236}">
                <a16:creationId xmlns:a16="http://schemas.microsoft.com/office/drawing/2014/main" id="{1BEB28D9-8E10-B84F-9B50-E6D611B0BC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4">
            <a:extLst>
              <a:ext uri="{FF2B5EF4-FFF2-40B4-BE49-F238E27FC236}">
                <a16:creationId xmlns:a16="http://schemas.microsoft.com/office/drawing/2014/main" id="{4F0A627D-F67F-0444-A1E1-F29A44CECB34}"/>
              </a:ext>
            </a:extLst>
          </p:cNvPr>
          <p:cNvSpPr txBox="1">
            <a:spLocks noChangeArrowheads="1"/>
          </p:cNvSpPr>
          <p:nvPr/>
        </p:nvSpPr>
        <p:spPr bwMode="auto">
          <a:xfrm>
            <a:off x="304800" y="533400"/>
            <a:ext cx="8610600" cy="52197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2"/>
            </a:pPr>
            <a:r>
              <a:rPr lang="en-US" altLang="en-US" b="1" i="1">
                <a:solidFill>
                  <a:schemeClr val="bg1"/>
                </a:solidFill>
              </a:rPr>
              <a:t>Some Non-negotiable Aspects of a Genuinely Christian View of the World:</a:t>
            </a:r>
            <a:endParaRPr lang="th-TH" altLang="en-US" b="1" i="1">
              <a:solidFill>
                <a:schemeClr val="bg1"/>
              </a:solidFill>
            </a:endParaRPr>
          </a:p>
          <a:p>
            <a:pPr lvl="1" eaLnBrk="1" hangingPunct="1">
              <a:spcBef>
                <a:spcPct val="50000"/>
              </a:spcBef>
              <a:buFontTx/>
              <a:buAutoNum type="alphaUcPeriod"/>
            </a:pPr>
            <a:r>
              <a:rPr lang="en-US" altLang="en-US" b="1">
                <a:solidFill>
                  <a:schemeClr val="bg1"/>
                </a:solidFill>
              </a:rPr>
              <a:t>God exists as a personal and Triune God—Father, Son, and Spirit—who created, sustains, and continues to care for and reveal Himself to everything and everyone (Isaiah 45:20-22; John 16:7-15).</a:t>
            </a:r>
            <a:endParaRPr lang="th-TH" altLang="en-US" b="1">
              <a:solidFill>
                <a:schemeClr val="bg1"/>
              </a:solidFill>
            </a:endParaRPr>
          </a:p>
          <a:p>
            <a:pPr lvl="2" eaLnBrk="1" hangingPunct="1">
              <a:spcBef>
                <a:spcPct val="50000"/>
              </a:spcBef>
              <a:buFontTx/>
              <a:buAutoNum type="arabicPeriod"/>
            </a:pPr>
            <a:r>
              <a:rPr lang="en-US" altLang="en-US" b="1">
                <a:solidFill>
                  <a:schemeClr val="bg1"/>
                </a:solidFill>
              </a:rPr>
              <a:t>His Creation:</a:t>
            </a:r>
          </a:p>
          <a:p>
            <a:pPr lvl="3" eaLnBrk="1" hangingPunct="1">
              <a:spcBef>
                <a:spcPct val="50000"/>
              </a:spcBef>
              <a:buFontTx/>
              <a:buAutoNum type="alphaLcParenR"/>
            </a:pPr>
            <a:r>
              <a:rPr lang="en-US" altLang="en-US" b="1">
                <a:solidFill>
                  <a:schemeClr val="bg2"/>
                </a:solidFill>
              </a:rPr>
              <a:t>Real and Good:</a:t>
            </a:r>
          </a:p>
          <a:p>
            <a:pPr lvl="3" eaLnBrk="1" hangingPunct="1">
              <a:spcBef>
                <a:spcPct val="50000"/>
              </a:spcBef>
              <a:buFontTx/>
              <a:buAutoNum type="alphaLcParenR"/>
            </a:pPr>
            <a:r>
              <a:rPr lang="en-US" altLang="en-US" b="1">
                <a:solidFill>
                  <a:schemeClr val="bg1"/>
                </a:solidFill>
              </a:rPr>
              <a:t>Ordered and Meaningful:</a:t>
            </a:r>
            <a:endParaRPr lang="th-TH" altLang="en-US" b="1">
              <a:solidFill>
                <a:schemeClr val="bg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05740051">
            <a:extLst>
              <a:ext uri="{FF2B5EF4-FFF2-40B4-BE49-F238E27FC236}">
                <a16:creationId xmlns:a16="http://schemas.microsoft.com/office/drawing/2014/main" id="{71DD8D1F-FECE-E442-A33A-C490752D6E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6" descr="profile-lingenfelter-sherwood">
            <a:extLst>
              <a:ext uri="{FF2B5EF4-FFF2-40B4-BE49-F238E27FC236}">
                <a16:creationId xmlns:a16="http://schemas.microsoft.com/office/drawing/2014/main" id="{A0AE03EC-3B31-C94E-89C6-AAC36087D4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400"/>
            <a:ext cx="168751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Text Box 4">
            <a:extLst>
              <a:ext uri="{FF2B5EF4-FFF2-40B4-BE49-F238E27FC236}">
                <a16:creationId xmlns:a16="http://schemas.microsoft.com/office/drawing/2014/main" id="{C2CC956D-DF54-7F42-AC35-6CB0734ECF0B}"/>
              </a:ext>
            </a:extLst>
          </p:cNvPr>
          <p:cNvSpPr txBox="1">
            <a:spLocks noChangeArrowheads="1"/>
          </p:cNvSpPr>
          <p:nvPr/>
        </p:nvSpPr>
        <p:spPr bwMode="auto">
          <a:xfrm>
            <a:off x="1687513" y="1066800"/>
            <a:ext cx="7456487" cy="557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b="1">
                <a:solidFill>
                  <a:schemeClr val="bg1"/>
                </a:solidFill>
              </a:rPr>
              <a:t>Cross-cultural workers carry their social values and expectations with them.  When they establish new ministries they often find the role of the learner too slow and too difficult for their taste and insist upon transplanting the organization and values they have carried from their home communities.  The more tightly they hold on to these social values, the more prone they are to idolatry, depending upon their systems, rather than fearing the Lord.</a:t>
            </a:r>
          </a:p>
          <a:p>
            <a:pPr eaLnBrk="1" hangingPunct="1"/>
            <a:endParaRPr lang="en-US" altLang="en-US" sz="2400" b="1">
              <a:solidFill>
                <a:schemeClr val="bg1"/>
              </a:solidFill>
            </a:endParaRPr>
          </a:p>
          <a:p>
            <a:pPr algn="ctr" eaLnBrk="1" hangingPunct="1"/>
            <a:r>
              <a:rPr lang="en-US" altLang="en-US" sz="2400" b="1">
                <a:solidFill>
                  <a:schemeClr val="bg1"/>
                </a:solidFill>
              </a:rPr>
              <a:t>Sherwood Lingenfelter, </a:t>
            </a:r>
            <a:r>
              <a:rPr lang="en-US" altLang="en-US" sz="2400" b="1" i="1">
                <a:solidFill>
                  <a:schemeClr val="bg1"/>
                </a:solidFill>
              </a:rPr>
              <a:t>Transforming Culture</a:t>
            </a:r>
            <a:r>
              <a:rPr lang="en-US" altLang="en-US" sz="2400" b="1">
                <a:solidFill>
                  <a:schemeClr val="bg1"/>
                </a:solidFill>
              </a:rPr>
              <a:t>, 172</a:t>
            </a:r>
            <a:endParaRPr lang="th-TH" altLang="en-US" sz="2400" b="1">
              <a:solidFill>
                <a:schemeClr val="bg1"/>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05740051">
            <a:extLst>
              <a:ext uri="{FF2B5EF4-FFF2-40B4-BE49-F238E27FC236}">
                <a16:creationId xmlns:a16="http://schemas.microsoft.com/office/drawing/2014/main" id="{421E59C9-D38E-5C4E-BCFC-E1615731BE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ext Box 3">
            <a:extLst>
              <a:ext uri="{FF2B5EF4-FFF2-40B4-BE49-F238E27FC236}">
                <a16:creationId xmlns:a16="http://schemas.microsoft.com/office/drawing/2014/main" id="{02ADC8B0-0FF6-EB40-8A8C-42BDE164555B}"/>
              </a:ext>
            </a:extLst>
          </p:cNvPr>
          <p:cNvSpPr txBox="1">
            <a:spLocks noChangeArrowheads="1"/>
          </p:cNvSpPr>
          <p:nvPr/>
        </p:nvSpPr>
        <p:spPr bwMode="auto">
          <a:xfrm>
            <a:off x="0" y="609600"/>
            <a:ext cx="9144000" cy="24415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en-US" b="1" i="1">
                <a:solidFill>
                  <a:schemeClr val="bg1"/>
                </a:solidFill>
              </a:rPr>
              <a:t>Toward a Practical Method for Developing a Christian Worldview in Any and Every Time and Place: Translation and Contextualization:</a:t>
            </a:r>
            <a:endParaRPr lang="th-TH" altLang="en-US" b="1" i="1">
              <a:solidFill>
                <a:schemeClr val="bg1"/>
              </a:solidFill>
            </a:endParaRPr>
          </a:p>
          <a:p>
            <a:pPr lvl="1" eaLnBrk="1" hangingPunct="1">
              <a:spcBef>
                <a:spcPct val="50000"/>
              </a:spcBef>
              <a:buFontTx/>
              <a:buAutoNum type="alphaUcPeriod" startAt="3"/>
            </a:pPr>
            <a:r>
              <a:rPr lang="en-US" altLang="en-US" b="1">
                <a:solidFill>
                  <a:schemeClr val="bg1"/>
                </a:solidFill>
              </a:rPr>
              <a:t>Tests of a Genuinely Contextualized Christianity:</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05740051">
            <a:extLst>
              <a:ext uri="{FF2B5EF4-FFF2-40B4-BE49-F238E27FC236}">
                <a16:creationId xmlns:a16="http://schemas.microsoft.com/office/drawing/2014/main" id="{2BF6DE1E-48A2-B24A-A4BD-27C8A03348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ext Box 3">
            <a:extLst>
              <a:ext uri="{FF2B5EF4-FFF2-40B4-BE49-F238E27FC236}">
                <a16:creationId xmlns:a16="http://schemas.microsoft.com/office/drawing/2014/main" id="{2D63E02C-0A1F-C340-82D0-BAC15BCD804B}"/>
              </a:ext>
            </a:extLst>
          </p:cNvPr>
          <p:cNvSpPr txBox="1">
            <a:spLocks noChangeArrowheads="1"/>
          </p:cNvSpPr>
          <p:nvPr/>
        </p:nvSpPr>
        <p:spPr bwMode="auto">
          <a:xfrm>
            <a:off x="0" y="609600"/>
            <a:ext cx="9144000" cy="3937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en-US" b="1" i="1">
                <a:solidFill>
                  <a:schemeClr val="bg1"/>
                </a:solidFill>
              </a:rPr>
              <a:t>Toward a Practical Method for Developing a Christian Worldview in Any and Every Time and Place: Translation and Contextualization:</a:t>
            </a:r>
            <a:endParaRPr lang="th-TH" altLang="en-US" b="1" i="1">
              <a:solidFill>
                <a:schemeClr val="bg1"/>
              </a:solidFill>
            </a:endParaRPr>
          </a:p>
          <a:p>
            <a:pPr lvl="1" eaLnBrk="1" hangingPunct="1">
              <a:spcBef>
                <a:spcPct val="50000"/>
              </a:spcBef>
              <a:buFontTx/>
              <a:buAutoNum type="alphaUcPeriod" startAt="3"/>
            </a:pPr>
            <a:r>
              <a:rPr lang="en-US" altLang="en-US" b="1">
                <a:solidFill>
                  <a:schemeClr val="bg1"/>
                </a:solidFill>
              </a:rPr>
              <a:t>Tests of a Genuinely Contextualized Christianity:</a:t>
            </a:r>
          </a:p>
          <a:p>
            <a:pPr lvl="2" eaLnBrk="1" hangingPunct="1">
              <a:spcBef>
                <a:spcPct val="50000"/>
              </a:spcBef>
              <a:buFontTx/>
              <a:buAutoNum type="arabicPeriod"/>
            </a:pPr>
            <a:r>
              <a:rPr lang="en-US" altLang="en-US" b="1">
                <a:solidFill>
                  <a:schemeClr val="bg1"/>
                </a:solidFill>
              </a:rPr>
              <a:t>It does not compromise the gospel of Jesus Christ (Acts 17:31; 1 Corinthians 2:2; 15:1-5; Galatians 1:6-9).</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05740051">
            <a:extLst>
              <a:ext uri="{FF2B5EF4-FFF2-40B4-BE49-F238E27FC236}">
                <a16:creationId xmlns:a16="http://schemas.microsoft.com/office/drawing/2014/main" id="{85AE4D3E-F9E2-7B4F-998B-556B5393C1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Picture 4" descr="scripture">
            <a:extLst>
              <a:ext uri="{FF2B5EF4-FFF2-40B4-BE49-F238E27FC236}">
                <a16:creationId xmlns:a16="http://schemas.microsoft.com/office/drawing/2014/main" id="{A0461A74-9C2A-104E-B76A-26C25145D1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Text Box 3">
            <a:extLst>
              <a:ext uri="{FF2B5EF4-FFF2-40B4-BE49-F238E27FC236}">
                <a16:creationId xmlns:a16="http://schemas.microsoft.com/office/drawing/2014/main" id="{3DFA8395-4DC7-294B-92BF-A2E6ACD822AC}"/>
              </a:ext>
            </a:extLst>
          </p:cNvPr>
          <p:cNvSpPr txBox="1">
            <a:spLocks noChangeArrowheads="1"/>
          </p:cNvSpPr>
          <p:nvPr/>
        </p:nvSpPr>
        <p:spPr bwMode="auto">
          <a:xfrm>
            <a:off x="0" y="609600"/>
            <a:ext cx="9144000" cy="3937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en-US" b="1" i="1">
                <a:solidFill>
                  <a:schemeClr val="bg1"/>
                </a:solidFill>
              </a:rPr>
              <a:t>Toward a Practical Method for Developing a Christian Worldview in Any and Every Time and Place: Translation and Contextualization:</a:t>
            </a:r>
            <a:endParaRPr lang="th-TH" altLang="en-US" b="1" i="1">
              <a:solidFill>
                <a:schemeClr val="bg1"/>
              </a:solidFill>
            </a:endParaRPr>
          </a:p>
          <a:p>
            <a:pPr lvl="1" eaLnBrk="1" hangingPunct="1">
              <a:spcBef>
                <a:spcPct val="50000"/>
              </a:spcBef>
              <a:buFontTx/>
              <a:buAutoNum type="alphaUcPeriod" startAt="3"/>
            </a:pPr>
            <a:r>
              <a:rPr lang="en-US" altLang="en-US" b="1">
                <a:solidFill>
                  <a:schemeClr val="bg1"/>
                </a:solidFill>
              </a:rPr>
              <a:t>Tests of a Genuinely Contextualized Christianity:</a:t>
            </a:r>
          </a:p>
          <a:p>
            <a:pPr lvl="2" eaLnBrk="1" hangingPunct="1">
              <a:spcBef>
                <a:spcPct val="50000"/>
              </a:spcBef>
              <a:buFontTx/>
              <a:buAutoNum type="arabicPeriod" startAt="2"/>
            </a:pPr>
            <a:r>
              <a:rPr lang="en-US" altLang="en-US" b="1">
                <a:solidFill>
                  <a:schemeClr val="bg1"/>
                </a:solidFill>
              </a:rPr>
              <a:t>It makes the word of God a top priority (Hebrews 4:12; 2 Timothy 1:13-14; 2:1-2, 15; 3:16-17).</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05740051">
            <a:extLst>
              <a:ext uri="{FF2B5EF4-FFF2-40B4-BE49-F238E27FC236}">
                <a16:creationId xmlns:a16="http://schemas.microsoft.com/office/drawing/2014/main" id="{CBC49229-B5F8-8945-A3C7-159A31DDEF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4" descr="scripture">
            <a:extLst>
              <a:ext uri="{FF2B5EF4-FFF2-40B4-BE49-F238E27FC236}">
                <a16:creationId xmlns:a16="http://schemas.microsoft.com/office/drawing/2014/main" id="{AEE76D5C-AFED-6B48-81BC-B195FB0433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Text Box 3">
            <a:extLst>
              <a:ext uri="{FF2B5EF4-FFF2-40B4-BE49-F238E27FC236}">
                <a16:creationId xmlns:a16="http://schemas.microsoft.com/office/drawing/2014/main" id="{EF3DA55D-3906-114E-AB67-9D2B4B2F79C0}"/>
              </a:ext>
            </a:extLst>
          </p:cNvPr>
          <p:cNvSpPr txBox="1">
            <a:spLocks noChangeArrowheads="1"/>
          </p:cNvSpPr>
          <p:nvPr/>
        </p:nvSpPr>
        <p:spPr bwMode="auto">
          <a:xfrm>
            <a:off x="0" y="609600"/>
            <a:ext cx="9144000" cy="45783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en-US" b="1" i="1">
                <a:solidFill>
                  <a:schemeClr val="bg1"/>
                </a:solidFill>
              </a:rPr>
              <a:t>Toward a Practical Method for Developing a Christian Worldview in Any and Every Time and Place: Translation and Contextualization:</a:t>
            </a:r>
            <a:endParaRPr lang="th-TH" altLang="en-US" b="1" i="1">
              <a:solidFill>
                <a:schemeClr val="bg1"/>
              </a:solidFill>
            </a:endParaRPr>
          </a:p>
          <a:p>
            <a:pPr lvl="1" eaLnBrk="1" hangingPunct="1">
              <a:spcBef>
                <a:spcPct val="50000"/>
              </a:spcBef>
              <a:buFontTx/>
              <a:buAutoNum type="alphaUcPeriod" startAt="3"/>
            </a:pPr>
            <a:r>
              <a:rPr lang="en-US" altLang="en-US" b="1">
                <a:solidFill>
                  <a:schemeClr val="bg1"/>
                </a:solidFill>
              </a:rPr>
              <a:t>Tests of a Genuinely Contextualized Christianity:</a:t>
            </a:r>
          </a:p>
          <a:p>
            <a:pPr lvl="2" eaLnBrk="1" hangingPunct="1">
              <a:spcBef>
                <a:spcPct val="50000"/>
              </a:spcBef>
              <a:buFontTx/>
              <a:buAutoNum type="arabicPeriod" startAt="2"/>
            </a:pPr>
            <a:r>
              <a:rPr lang="en-US" altLang="en-US" b="1">
                <a:solidFill>
                  <a:schemeClr val="bg1"/>
                </a:solidFill>
              </a:rPr>
              <a:t>It makes the word of God a top priority (Hebrews 4:12; 2 Timothy 1:13-14; 2:1-2, 15; 3:16-17).</a:t>
            </a:r>
          </a:p>
          <a:p>
            <a:pPr lvl="3" eaLnBrk="1" hangingPunct="1">
              <a:spcBef>
                <a:spcPct val="50000"/>
              </a:spcBef>
              <a:buFontTx/>
              <a:buAutoNum type="alphaLcParenR"/>
            </a:pPr>
            <a:r>
              <a:rPr lang="en-US" altLang="en-US" b="1">
                <a:solidFill>
                  <a:schemeClr val="bg1"/>
                </a:solidFill>
              </a:rPr>
              <a:t>Translation:</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05740051">
            <a:extLst>
              <a:ext uri="{FF2B5EF4-FFF2-40B4-BE49-F238E27FC236}">
                <a16:creationId xmlns:a16="http://schemas.microsoft.com/office/drawing/2014/main" id="{36942E83-D9CA-DF4A-9C78-81852A4025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4" descr="scripture">
            <a:extLst>
              <a:ext uri="{FF2B5EF4-FFF2-40B4-BE49-F238E27FC236}">
                <a16:creationId xmlns:a16="http://schemas.microsoft.com/office/drawing/2014/main" id="{6C2D692A-020B-8B47-B26C-8BB8ED5A2D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Text Box 3">
            <a:extLst>
              <a:ext uri="{FF2B5EF4-FFF2-40B4-BE49-F238E27FC236}">
                <a16:creationId xmlns:a16="http://schemas.microsoft.com/office/drawing/2014/main" id="{C1A47525-648E-2144-AF12-459B98F8F39E}"/>
              </a:ext>
            </a:extLst>
          </p:cNvPr>
          <p:cNvSpPr txBox="1">
            <a:spLocks noChangeArrowheads="1"/>
          </p:cNvSpPr>
          <p:nvPr/>
        </p:nvSpPr>
        <p:spPr bwMode="auto">
          <a:xfrm>
            <a:off x="0" y="609600"/>
            <a:ext cx="9144000" cy="52197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en-US" b="1" i="1">
                <a:solidFill>
                  <a:schemeClr val="bg1"/>
                </a:solidFill>
              </a:rPr>
              <a:t>Toward a Practical Method for Developing a Christian Worldview in Any and Every Time and Place: Translation and Contextualization:</a:t>
            </a:r>
            <a:endParaRPr lang="th-TH" altLang="en-US" b="1" i="1">
              <a:solidFill>
                <a:schemeClr val="bg1"/>
              </a:solidFill>
            </a:endParaRPr>
          </a:p>
          <a:p>
            <a:pPr lvl="1" eaLnBrk="1" hangingPunct="1">
              <a:spcBef>
                <a:spcPct val="50000"/>
              </a:spcBef>
              <a:buFontTx/>
              <a:buAutoNum type="alphaUcPeriod" startAt="3"/>
            </a:pPr>
            <a:r>
              <a:rPr lang="en-US" altLang="en-US" b="1">
                <a:solidFill>
                  <a:schemeClr val="bg1"/>
                </a:solidFill>
              </a:rPr>
              <a:t>Tests of a Genuinely Contextualized Christianity:</a:t>
            </a:r>
          </a:p>
          <a:p>
            <a:pPr lvl="2" eaLnBrk="1" hangingPunct="1">
              <a:spcBef>
                <a:spcPct val="50000"/>
              </a:spcBef>
              <a:buFontTx/>
              <a:buAutoNum type="arabicPeriod" startAt="2"/>
            </a:pPr>
            <a:r>
              <a:rPr lang="en-US" altLang="en-US" b="1">
                <a:solidFill>
                  <a:schemeClr val="bg1"/>
                </a:solidFill>
              </a:rPr>
              <a:t>It makes the word of God a top priority (Hebrews 4:12; 2 Timothy 1:13-14; 2:1-2, 15; 3:16-17).</a:t>
            </a:r>
          </a:p>
          <a:p>
            <a:pPr lvl="3" eaLnBrk="1" hangingPunct="1">
              <a:spcBef>
                <a:spcPct val="50000"/>
              </a:spcBef>
              <a:buFontTx/>
              <a:buAutoNum type="alphaLcParenR"/>
            </a:pPr>
            <a:r>
              <a:rPr lang="en-US" altLang="en-US" b="1">
                <a:solidFill>
                  <a:schemeClr val="bg2"/>
                </a:solidFill>
              </a:rPr>
              <a:t>Translation:</a:t>
            </a:r>
          </a:p>
          <a:p>
            <a:pPr lvl="3" eaLnBrk="1" hangingPunct="1">
              <a:spcBef>
                <a:spcPct val="50000"/>
              </a:spcBef>
              <a:buFontTx/>
              <a:buAutoNum type="alphaLcParenR" startAt="2"/>
            </a:pPr>
            <a:r>
              <a:rPr lang="en-US" altLang="en-US" b="1">
                <a:solidFill>
                  <a:schemeClr val="bg1"/>
                </a:solidFill>
              </a:rPr>
              <a:t>Proclamation:</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05740051">
            <a:extLst>
              <a:ext uri="{FF2B5EF4-FFF2-40B4-BE49-F238E27FC236}">
                <a16:creationId xmlns:a16="http://schemas.microsoft.com/office/drawing/2014/main" id="{FE2C1323-681B-5947-9C72-FCF7E1D439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1" name="Picture 4" descr="scripture">
            <a:extLst>
              <a:ext uri="{FF2B5EF4-FFF2-40B4-BE49-F238E27FC236}">
                <a16:creationId xmlns:a16="http://schemas.microsoft.com/office/drawing/2014/main" id="{09F39DA5-FF62-5F48-8DD6-A388D20ED2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Text Box 3">
            <a:extLst>
              <a:ext uri="{FF2B5EF4-FFF2-40B4-BE49-F238E27FC236}">
                <a16:creationId xmlns:a16="http://schemas.microsoft.com/office/drawing/2014/main" id="{7A0FBFC5-B57F-0542-A545-3115C2F3331F}"/>
              </a:ext>
            </a:extLst>
          </p:cNvPr>
          <p:cNvSpPr txBox="1">
            <a:spLocks noChangeArrowheads="1"/>
          </p:cNvSpPr>
          <p:nvPr/>
        </p:nvSpPr>
        <p:spPr bwMode="auto">
          <a:xfrm>
            <a:off x="0" y="609600"/>
            <a:ext cx="9144000" cy="58610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en-US" b="1" i="1">
                <a:solidFill>
                  <a:schemeClr val="bg1"/>
                </a:solidFill>
              </a:rPr>
              <a:t>Toward a Practical Method for Developing a Christian Worldview in Any and Every Time and Place: Translation and Contextualization:</a:t>
            </a:r>
            <a:endParaRPr lang="th-TH" altLang="en-US" b="1" i="1">
              <a:solidFill>
                <a:schemeClr val="bg1"/>
              </a:solidFill>
            </a:endParaRPr>
          </a:p>
          <a:p>
            <a:pPr lvl="1" eaLnBrk="1" hangingPunct="1">
              <a:spcBef>
                <a:spcPct val="50000"/>
              </a:spcBef>
              <a:buFontTx/>
              <a:buAutoNum type="alphaUcPeriod" startAt="3"/>
            </a:pPr>
            <a:r>
              <a:rPr lang="en-US" altLang="en-US" b="1">
                <a:solidFill>
                  <a:schemeClr val="bg1"/>
                </a:solidFill>
              </a:rPr>
              <a:t>Tests of a Genuinely Contextualized Christianity:</a:t>
            </a:r>
          </a:p>
          <a:p>
            <a:pPr lvl="2" eaLnBrk="1" hangingPunct="1">
              <a:spcBef>
                <a:spcPct val="50000"/>
              </a:spcBef>
              <a:buFontTx/>
              <a:buAutoNum type="arabicPeriod" startAt="2"/>
            </a:pPr>
            <a:r>
              <a:rPr lang="en-US" altLang="en-US" b="1">
                <a:solidFill>
                  <a:schemeClr val="bg1"/>
                </a:solidFill>
              </a:rPr>
              <a:t>It makes the word of God a top priority (Hebrews 4:12; 2 Timothy 1:13-14; 2:1-2, 15; 3:16-17).</a:t>
            </a:r>
          </a:p>
          <a:p>
            <a:pPr lvl="3" eaLnBrk="1" hangingPunct="1">
              <a:spcBef>
                <a:spcPct val="50000"/>
              </a:spcBef>
              <a:buFontTx/>
              <a:buAutoNum type="alphaLcParenR"/>
            </a:pPr>
            <a:r>
              <a:rPr lang="en-US" altLang="en-US" b="1">
                <a:solidFill>
                  <a:schemeClr val="bg2"/>
                </a:solidFill>
              </a:rPr>
              <a:t>Translation:</a:t>
            </a:r>
          </a:p>
          <a:p>
            <a:pPr lvl="3" eaLnBrk="1" hangingPunct="1">
              <a:spcBef>
                <a:spcPct val="50000"/>
              </a:spcBef>
              <a:buFontTx/>
              <a:buAutoNum type="alphaLcParenR"/>
            </a:pPr>
            <a:r>
              <a:rPr lang="en-US" altLang="en-US" b="1">
                <a:solidFill>
                  <a:schemeClr val="bg2"/>
                </a:solidFill>
              </a:rPr>
              <a:t>Proclamation:</a:t>
            </a:r>
          </a:p>
          <a:p>
            <a:pPr lvl="3" eaLnBrk="1" hangingPunct="1">
              <a:spcBef>
                <a:spcPct val="50000"/>
              </a:spcBef>
              <a:buFontTx/>
              <a:buAutoNum type="alphaLcParenR"/>
            </a:pPr>
            <a:r>
              <a:rPr lang="en-US" altLang="en-US" b="1">
                <a:solidFill>
                  <a:schemeClr val="bg1"/>
                </a:solidFill>
              </a:rPr>
              <a:t>Inculcation:</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05740051">
            <a:extLst>
              <a:ext uri="{FF2B5EF4-FFF2-40B4-BE49-F238E27FC236}">
                <a16:creationId xmlns:a16="http://schemas.microsoft.com/office/drawing/2014/main" id="{8EAA6478-5D66-2A41-A053-CAB7537584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Text Box 3">
            <a:extLst>
              <a:ext uri="{FF2B5EF4-FFF2-40B4-BE49-F238E27FC236}">
                <a16:creationId xmlns:a16="http://schemas.microsoft.com/office/drawing/2014/main" id="{BCB3E3C9-BFD8-7F4D-862F-4BE7EA0231EF}"/>
              </a:ext>
            </a:extLst>
          </p:cNvPr>
          <p:cNvSpPr txBox="1">
            <a:spLocks noChangeArrowheads="1"/>
          </p:cNvSpPr>
          <p:nvPr/>
        </p:nvSpPr>
        <p:spPr bwMode="auto">
          <a:xfrm>
            <a:off x="0" y="1524000"/>
            <a:ext cx="9144000" cy="35099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en-US" b="1" i="1">
                <a:solidFill>
                  <a:schemeClr val="bg1"/>
                </a:solidFill>
              </a:rPr>
              <a:t>Toward a Practical Method for Developing a Christian Worldview in Any and Every Time and Place: Translation and Contextualization:</a:t>
            </a:r>
            <a:endParaRPr lang="th-TH" altLang="en-US" b="1" i="1">
              <a:solidFill>
                <a:schemeClr val="bg1"/>
              </a:solidFill>
            </a:endParaRPr>
          </a:p>
          <a:p>
            <a:pPr lvl="1" eaLnBrk="1" hangingPunct="1">
              <a:spcBef>
                <a:spcPct val="50000"/>
              </a:spcBef>
              <a:buFontTx/>
              <a:buAutoNum type="alphaUcPeriod" startAt="3"/>
            </a:pPr>
            <a:r>
              <a:rPr lang="en-US" altLang="en-US" b="1">
                <a:solidFill>
                  <a:schemeClr val="bg1"/>
                </a:solidFill>
              </a:rPr>
              <a:t>Tests of a Genuinely Contextualized Christianity:</a:t>
            </a:r>
          </a:p>
          <a:p>
            <a:pPr lvl="2" eaLnBrk="1" hangingPunct="1">
              <a:spcBef>
                <a:spcPct val="50000"/>
              </a:spcBef>
              <a:buFontTx/>
              <a:buAutoNum type="arabicPeriod" startAt="3"/>
            </a:pPr>
            <a:r>
              <a:rPr lang="en-US" altLang="en-US" b="1">
                <a:solidFill>
                  <a:schemeClr val="bg1"/>
                </a:solidFill>
              </a:rPr>
              <a:t>It is culturally expressed but distinctively Christian.</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05740051">
            <a:extLst>
              <a:ext uri="{FF2B5EF4-FFF2-40B4-BE49-F238E27FC236}">
                <a16:creationId xmlns:a16="http://schemas.microsoft.com/office/drawing/2014/main" id="{3439A966-37B2-B640-89BD-E28316186B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Text Box 3">
            <a:extLst>
              <a:ext uri="{FF2B5EF4-FFF2-40B4-BE49-F238E27FC236}">
                <a16:creationId xmlns:a16="http://schemas.microsoft.com/office/drawing/2014/main" id="{95A36E36-1905-154D-A3E7-DD74BDE9C06F}"/>
              </a:ext>
            </a:extLst>
          </p:cNvPr>
          <p:cNvSpPr txBox="1">
            <a:spLocks noChangeArrowheads="1"/>
          </p:cNvSpPr>
          <p:nvPr/>
        </p:nvSpPr>
        <p:spPr bwMode="auto">
          <a:xfrm>
            <a:off x="0" y="1524000"/>
            <a:ext cx="9144000" cy="50053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en-US" b="1" i="1">
                <a:solidFill>
                  <a:schemeClr val="bg1"/>
                </a:solidFill>
              </a:rPr>
              <a:t>Toward a Practical Method for Developing a Christian Worldview in Any and Every Time and Place: Translation and Contextualization:</a:t>
            </a:r>
            <a:endParaRPr lang="th-TH" altLang="en-US" b="1" i="1">
              <a:solidFill>
                <a:schemeClr val="bg1"/>
              </a:solidFill>
            </a:endParaRPr>
          </a:p>
          <a:p>
            <a:pPr lvl="1" eaLnBrk="1" hangingPunct="1">
              <a:spcBef>
                <a:spcPct val="50000"/>
              </a:spcBef>
              <a:buFontTx/>
              <a:buAutoNum type="alphaUcPeriod" startAt="3"/>
            </a:pPr>
            <a:r>
              <a:rPr lang="en-US" altLang="en-US" b="1">
                <a:solidFill>
                  <a:schemeClr val="bg1"/>
                </a:solidFill>
              </a:rPr>
              <a:t>Tests of a Genuinely Contextualized Christianity:</a:t>
            </a:r>
          </a:p>
          <a:p>
            <a:pPr lvl="2" eaLnBrk="1" hangingPunct="1">
              <a:spcBef>
                <a:spcPct val="50000"/>
              </a:spcBef>
              <a:buFontTx/>
              <a:buAutoNum type="arabicPeriod" startAt="3"/>
            </a:pPr>
            <a:r>
              <a:rPr lang="en-US" altLang="en-US" b="1">
                <a:solidFill>
                  <a:schemeClr val="bg2"/>
                </a:solidFill>
              </a:rPr>
              <a:t>It is culturally expressed but distinctively Christian.</a:t>
            </a:r>
          </a:p>
          <a:p>
            <a:pPr lvl="2" eaLnBrk="1" hangingPunct="1">
              <a:spcBef>
                <a:spcPct val="50000"/>
              </a:spcBef>
              <a:buFontTx/>
              <a:buAutoNum type="arabicPeriod" startAt="3"/>
            </a:pPr>
            <a:r>
              <a:rPr lang="en-US" altLang="en-US" b="1">
                <a:solidFill>
                  <a:schemeClr val="bg1"/>
                </a:solidFill>
              </a:rPr>
              <a:t>It brings about noticeable and sustained transformation in the lives of its members (Philippians 1:6).</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05740051">
            <a:extLst>
              <a:ext uri="{FF2B5EF4-FFF2-40B4-BE49-F238E27FC236}">
                <a16:creationId xmlns:a16="http://schemas.microsoft.com/office/drawing/2014/main" id="{A1307FB5-B6C0-4A48-9EEF-19A2044C46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Text Box 3">
            <a:extLst>
              <a:ext uri="{FF2B5EF4-FFF2-40B4-BE49-F238E27FC236}">
                <a16:creationId xmlns:a16="http://schemas.microsoft.com/office/drawing/2014/main" id="{3A841B9B-F8F8-5043-A410-005CCF860826}"/>
              </a:ext>
            </a:extLst>
          </p:cNvPr>
          <p:cNvSpPr txBox="1">
            <a:spLocks noChangeArrowheads="1"/>
          </p:cNvSpPr>
          <p:nvPr/>
        </p:nvSpPr>
        <p:spPr bwMode="auto">
          <a:xfrm>
            <a:off x="0" y="685800"/>
            <a:ext cx="9144000" cy="523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algn="ctr" eaLnBrk="1" hangingPunct="1">
              <a:spcBef>
                <a:spcPct val="50000"/>
              </a:spcBef>
              <a:buFontTx/>
              <a:buAutoNum type="romanUcPeriod" startAt="4"/>
            </a:pPr>
            <a:r>
              <a:rPr lang="en-US" altLang="en-US" b="1">
                <a:solidFill>
                  <a:schemeClr val="bg1"/>
                </a:solidFill>
              </a:rPr>
              <a:t>Conclusion:</a:t>
            </a:r>
            <a:endParaRPr lang="en-US" altLang="en-US">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05740051">
            <a:extLst>
              <a:ext uri="{FF2B5EF4-FFF2-40B4-BE49-F238E27FC236}">
                <a16:creationId xmlns:a16="http://schemas.microsoft.com/office/drawing/2014/main" id="{5747FDB5-DF1C-B749-9E99-83CCB85019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helixnebula">
            <a:extLst>
              <a:ext uri="{FF2B5EF4-FFF2-40B4-BE49-F238E27FC236}">
                <a16:creationId xmlns:a16="http://schemas.microsoft.com/office/drawing/2014/main" id="{1988C484-5D4B-5A42-824C-F3AAE90EFA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3">
            <a:extLst>
              <a:ext uri="{FF2B5EF4-FFF2-40B4-BE49-F238E27FC236}">
                <a16:creationId xmlns:a16="http://schemas.microsoft.com/office/drawing/2014/main" id="{405D6802-07F1-484E-888A-0A01517A1634}"/>
              </a:ext>
            </a:extLst>
          </p:cNvPr>
          <p:cNvSpPr txBox="1">
            <a:spLocks noChangeArrowheads="1"/>
          </p:cNvSpPr>
          <p:nvPr/>
        </p:nvSpPr>
        <p:spPr bwMode="auto">
          <a:xfrm>
            <a:off x="304800" y="533400"/>
            <a:ext cx="8610600" cy="50053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2"/>
            </a:pPr>
            <a:r>
              <a:rPr lang="en-US" altLang="en-US" b="1" i="1">
                <a:solidFill>
                  <a:schemeClr val="bg1"/>
                </a:solidFill>
              </a:rPr>
              <a:t>Some Non-negotiable Aspects of a Genuinely Christian View of the World:</a:t>
            </a:r>
            <a:endParaRPr lang="th-TH" altLang="en-US" b="1" i="1">
              <a:solidFill>
                <a:schemeClr val="bg1"/>
              </a:solidFill>
            </a:endParaRPr>
          </a:p>
          <a:p>
            <a:pPr lvl="1" eaLnBrk="1" hangingPunct="1">
              <a:spcBef>
                <a:spcPct val="50000"/>
              </a:spcBef>
              <a:buFontTx/>
              <a:buAutoNum type="alphaUcPeriod"/>
            </a:pPr>
            <a:r>
              <a:rPr lang="en-US" altLang="en-US" b="1">
                <a:solidFill>
                  <a:schemeClr val="bg1"/>
                </a:solidFill>
              </a:rPr>
              <a:t>God exists as a personal and Triune God—Father, Son, and Spirit—who created, sustains, and continues to care for and reveal Himself to everything and everyone (Isaiah 45:20-22; John 16:7-15).</a:t>
            </a:r>
            <a:endParaRPr lang="th-TH" altLang="en-US" b="1">
              <a:solidFill>
                <a:schemeClr val="bg1"/>
              </a:solidFill>
            </a:endParaRPr>
          </a:p>
          <a:p>
            <a:pPr lvl="2" eaLnBrk="1" hangingPunct="1">
              <a:spcBef>
                <a:spcPct val="50000"/>
              </a:spcBef>
              <a:buFontTx/>
              <a:buAutoNum type="arabicPeriod" startAt="2"/>
            </a:pPr>
            <a:r>
              <a:rPr lang="en-US" altLang="en-US" b="1">
                <a:solidFill>
                  <a:schemeClr val="bg1"/>
                </a:solidFill>
              </a:rPr>
              <a:t>His Involvement:</a:t>
            </a:r>
            <a:endParaRPr lang="th-TH" altLang="en-US" b="1">
              <a:solidFill>
                <a:schemeClr val="bg1"/>
              </a:solidFill>
            </a:endParaRPr>
          </a:p>
          <a:p>
            <a:pPr lvl="3" eaLnBrk="1" hangingPunct="1">
              <a:spcBef>
                <a:spcPct val="50000"/>
              </a:spcBef>
              <a:buFontTx/>
              <a:buAutoNum type="alphaLcParenR"/>
            </a:pPr>
            <a:r>
              <a:rPr lang="en-US" altLang="en-US" b="1">
                <a:solidFill>
                  <a:schemeClr val="bg1"/>
                </a:solidFill>
              </a:rPr>
              <a:t>Transcendent (Genesis 1:1; Isaiah 40:12-26):</a:t>
            </a:r>
            <a:endParaRPr lang="th-TH" altLang="en-US" b="1">
              <a:solidFill>
                <a:schemeClr val="bg1"/>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287026"/>
            <a:ext cx="9144000" cy="570973"/>
          </a:xfrm>
        </p:spPr>
        <p:txBody>
          <a:bodyPr/>
          <a:lstStyle/>
          <a:p>
            <a:pPr eaLnBrk="1" hangingPunct="1">
              <a:defRPr/>
            </a:pPr>
            <a:r>
              <a:rPr lang="en-US" sz="2400" b="1" dirty="0">
                <a:solidFill>
                  <a:srgbClr val="FFFFFF"/>
                </a:solidFill>
                <a:latin typeface="Arial" charset="0"/>
                <a:ea typeface="ＭＳ Ｐゴシック" charset="0"/>
              </a:rPr>
              <a:t>Worldview link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ＭＳ Ｐゴシック" charset="0"/>
                <a:cs typeface="Arial" charset="0"/>
              </a:rPr>
              <a:t>Get this presentation for free!</a:t>
            </a:r>
            <a:endParaRPr kumimoji="0" lang="en-US" sz="1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41560359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05740051">
            <a:extLst>
              <a:ext uri="{FF2B5EF4-FFF2-40B4-BE49-F238E27FC236}">
                <a16:creationId xmlns:a16="http://schemas.microsoft.com/office/drawing/2014/main" id="{3DEE9793-810B-A149-91BF-B76AC1BB32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descr="helixnebula">
            <a:extLst>
              <a:ext uri="{FF2B5EF4-FFF2-40B4-BE49-F238E27FC236}">
                <a16:creationId xmlns:a16="http://schemas.microsoft.com/office/drawing/2014/main" id="{6C8E1417-FDC9-4742-A401-74E641E360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 Box 4">
            <a:extLst>
              <a:ext uri="{FF2B5EF4-FFF2-40B4-BE49-F238E27FC236}">
                <a16:creationId xmlns:a16="http://schemas.microsoft.com/office/drawing/2014/main" id="{410581FC-35E1-E644-96FE-FF7721372E26}"/>
              </a:ext>
            </a:extLst>
          </p:cNvPr>
          <p:cNvSpPr txBox="1">
            <a:spLocks noChangeArrowheads="1"/>
          </p:cNvSpPr>
          <p:nvPr/>
        </p:nvSpPr>
        <p:spPr bwMode="auto">
          <a:xfrm>
            <a:off x="304800" y="533400"/>
            <a:ext cx="8610600" cy="56467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2"/>
            </a:pPr>
            <a:r>
              <a:rPr lang="en-US" altLang="en-US" b="1" i="1">
                <a:solidFill>
                  <a:schemeClr val="bg1"/>
                </a:solidFill>
              </a:rPr>
              <a:t>Some Non-negotiable Aspects of a Genuinely Christian View of the World:</a:t>
            </a:r>
            <a:endParaRPr lang="th-TH" altLang="en-US" b="1" i="1">
              <a:solidFill>
                <a:schemeClr val="bg1"/>
              </a:solidFill>
            </a:endParaRPr>
          </a:p>
          <a:p>
            <a:pPr lvl="1" eaLnBrk="1" hangingPunct="1">
              <a:spcBef>
                <a:spcPct val="50000"/>
              </a:spcBef>
              <a:buFontTx/>
              <a:buAutoNum type="alphaUcPeriod"/>
            </a:pPr>
            <a:r>
              <a:rPr lang="en-US" altLang="en-US" b="1">
                <a:solidFill>
                  <a:schemeClr val="bg1"/>
                </a:solidFill>
              </a:rPr>
              <a:t>God exists as a personal and Triune God—Father, Son, and Spirit—who created, sustains, and continues to care for and reveal Himself to everything and everyone (Isaiah 45:20-22; John 16:7-15).</a:t>
            </a:r>
            <a:endParaRPr lang="th-TH" altLang="en-US" b="1">
              <a:solidFill>
                <a:schemeClr val="bg1"/>
              </a:solidFill>
            </a:endParaRPr>
          </a:p>
          <a:p>
            <a:pPr lvl="2" eaLnBrk="1" hangingPunct="1">
              <a:spcBef>
                <a:spcPct val="50000"/>
              </a:spcBef>
              <a:buFontTx/>
              <a:buAutoNum type="arabicPeriod" startAt="2"/>
            </a:pPr>
            <a:r>
              <a:rPr lang="en-US" altLang="en-US" b="1">
                <a:solidFill>
                  <a:schemeClr val="bg1"/>
                </a:solidFill>
              </a:rPr>
              <a:t>His Involvement:</a:t>
            </a:r>
            <a:endParaRPr lang="th-TH" altLang="en-US" b="1">
              <a:solidFill>
                <a:schemeClr val="bg1"/>
              </a:solidFill>
            </a:endParaRPr>
          </a:p>
          <a:p>
            <a:pPr lvl="3" eaLnBrk="1" hangingPunct="1">
              <a:spcBef>
                <a:spcPct val="50000"/>
              </a:spcBef>
              <a:buFontTx/>
              <a:buAutoNum type="alphaLcParenR"/>
            </a:pPr>
            <a:r>
              <a:rPr lang="en-US" altLang="en-US" b="1">
                <a:solidFill>
                  <a:schemeClr val="bg2"/>
                </a:solidFill>
              </a:rPr>
              <a:t>Transcendent (Genesis 1:1; Isaiah 40:12-26):</a:t>
            </a:r>
          </a:p>
          <a:p>
            <a:pPr lvl="3" eaLnBrk="1" hangingPunct="1">
              <a:spcBef>
                <a:spcPct val="50000"/>
              </a:spcBef>
              <a:buFontTx/>
              <a:buAutoNum type="alphaLcParenR"/>
            </a:pPr>
            <a:r>
              <a:rPr lang="en-US" altLang="en-US" b="1">
                <a:solidFill>
                  <a:schemeClr val="bg1"/>
                </a:solidFill>
              </a:rPr>
              <a:t>Immanent (Isaiah 59:1):</a:t>
            </a:r>
            <a:endParaRPr lang="th-TH" altLang="en-US" b="1">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05740051">
            <a:extLst>
              <a:ext uri="{FF2B5EF4-FFF2-40B4-BE49-F238E27FC236}">
                <a16:creationId xmlns:a16="http://schemas.microsoft.com/office/drawing/2014/main" id="{1C8707DE-6CEC-674C-BDDF-F3C045B12C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helixnebula">
            <a:extLst>
              <a:ext uri="{FF2B5EF4-FFF2-40B4-BE49-F238E27FC236}">
                <a16:creationId xmlns:a16="http://schemas.microsoft.com/office/drawing/2014/main" id="{CDC9969C-89C8-F941-B06B-51E6E36D88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4">
            <a:extLst>
              <a:ext uri="{FF2B5EF4-FFF2-40B4-BE49-F238E27FC236}">
                <a16:creationId xmlns:a16="http://schemas.microsoft.com/office/drawing/2014/main" id="{662DB2BD-731D-A847-9BB9-EE22CFBCA17E}"/>
              </a:ext>
            </a:extLst>
          </p:cNvPr>
          <p:cNvSpPr txBox="1">
            <a:spLocks noChangeArrowheads="1"/>
          </p:cNvSpPr>
          <p:nvPr/>
        </p:nvSpPr>
        <p:spPr bwMode="auto">
          <a:xfrm>
            <a:off x="304800" y="533400"/>
            <a:ext cx="8610600" cy="62880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2"/>
            </a:pPr>
            <a:r>
              <a:rPr lang="en-US" altLang="en-US" b="1" i="1">
                <a:solidFill>
                  <a:schemeClr val="bg1"/>
                </a:solidFill>
              </a:rPr>
              <a:t>Some Non-negotiable Aspects of a Genuinely Christian View of the World:</a:t>
            </a:r>
            <a:endParaRPr lang="th-TH" altLang="en-US" b="1" i="1">
              <a:solidFill>
                <a:schemeClr val="bg1"/>
              </a:solidFill>
            </a:endParaRPr>
          </a:p>
          <a:p>
            <a:pPr lvl="1" eaLnBrk="1" hangingPunct="1">
              <a:spcBef>
                <a:spcPct val="50000"/>
              </a:spcBef>
              <a:buFontTx/>
              <a:buAutoNum type="alphaUcPeriod"/>
            </a:pPr>
            <a:r>
              <a:rPr lang="en-US" altLang="en-US" b="1">
                <a:solidFill>
                  <a:schemeClr val="bg1"/>
                </a:solidFill>
              </a:rPr>
              <a:t>God exists as a personal and Triune God—Father, Son, and Spirit—who created, sustains, and continues to care for and reveal Himself to everything and everyone (Isaiah 45:20-22; John 16:7-15).</a:t>
            </a:r>
            <a:endParaRPr lang="th-TH" altLang="en-US" b="1">
              <a:solidFill>
                <a:schemeClr val="bg1"/>
              </a:solidFill>
            </a:endParaRPr>
          </a:p>
          <a:p>
            <a:pPr lvl="2" eaLnBrk="1" hangingPunct="1">
              <a:spcBef>
                <a:spcPct val="50000"/>
              </a:spcBef>
              <a:buFontTx/>
              <a:buAutoNum type="arabicPeriod" startAt="2"/>
            </a:pPr>
            <a:r>
              <a:rPr lang="en-US" altLang="en-US" b="1">
                <a:solidFill>
                  <a:schemeClr val="bg1"/>
                </a:solidFill>
              </a:rPr>
              <a:t>His Involvement:</a:t>
            </a:r>
            <a:endParaRPr lang="th-TH" altLang="en-US" b="1">
              <a:solidFill>
                <a:schemeClr val="bg1"/>
              </a:solidFill>
            </a:endParaRPr>
          </a:p>
          <a:p>
            <a:pPr lvl="3" eaLnBrk="1" hangingPunct="1">
              <a:spcBef>
                <a:spcPct val="50000"/>
              </a:spcBef>
              <a:buFontTx/>
              <a:buAutoNum type="alphaLcParenR"/>
            </a:pPr>
            <a:r>
              <a:rPr lang="en-US" altLang="en-US" b="1">
                <a:solidFill>
                  <a:schemeClr val="bg2"/>
                </a:solidFill>
              </a:rPr>
              <a:t>Transcendent (Genesis 1:1; Isaiah 40:12-26):</a:t>
            </a:r>
          </a:p>
          <a:p>
            <a:pPr lvl="3" eaLnBrk="1" hangingPunct="1">
              <a:spcBef>
                <a:spcPct val="50000"/>
              </a:spcBef>
              <a:buFontTx/>
              <a:buAutoNum type="alphaLcParenR"/>
            </a:pPr>
            <a:r>
              <a:rPr lang="en-US" altLang="en-US" b="1">
                <a:solidFill>
                  <a:schemeClr val="bg2"/>
                </a:solidFill>
              </a:rPr>
              <a:t>Immanent (Isaiah 59:1):</a:t>
            </a:r>
          </a:p>
          <a:p>
            <a:pPr lvl="3" eaLnBrk="1" hangingPunct="1">
              <a:spcBef>
                <a:spcPct val="50000"/>
              </a:spcBef>
              <a:buFontTx/>
              <a:buAutoNum type="alphaLcParenR"/>
            </a:pPr>
            <a:r>
              <a:rPr lang="en-US" altLang="en-US" b="1">
                <a:solidFill>
                  <a:schemeClr val="bg1"/>
                </a:solidFill>
              </a:rPr>
              <a:t>Some Analogies for Understanding:</a:t>
            </a:r>
            <a:endParaRPr lang="th-TH" altLang="en-US" b="1">
              <a:solidFill>
                <a:schemeClr val="bg1"/>
              </a:solidFill>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ngsana New"/>
      </a:majorFont>
      <a:minorFont>
        <a:latin typeface="Arial"/>
        <a:ea typeface=""/>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1034</TotalTime>
  <Words>3656</Words>
  <Application>Microsoft Macintosh PowerPoint</Application>
  <PresentationFormat>On-screen Show (4:3)</PresentationFormat>
  <Paragraphs>261</Paragraphs>
  <Slides>71</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71</vt:i4>
      </vt:variant>
    </vt:vector>
  </HeadingPairs>
  <TitlesOfParts>
    <vt:vector size="77" baseType="lpstr">
      <vt:lpstr>Arial</vt:lpstr>
      <vt:lpstr>Calibri</vt:lpstr>
      <vt:lpstr>Times New Roman</vt:lpstr>
      <vt:lpstr>Wingdings</vt:lpstr>
      <vt:lpstr>Default Design</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Worldview link at BibleStudyDownloads.org</vt:lpstr>
    </vt:vector>
  </TitlesOfParts>
  <Company>Winkler Associates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George Winkler</dc:creator>
  <cp:lastModifiedBy>Rick Griffith</cp:lastModifiedBy>
  <cp:revision>70</cp:revision>
  <dcterms:created xsi:type="dcterms:W3CDTF">2011-01-03T21:01:32Z</dcterms:created>
  <dcterms:modified xsi:type="dcterms:W3CDTF">2023-02-18T09:38:01Z</dcterms:modified>
</cp:coreProperties>
</file>